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65" r:id="rId2"/>
    <p:sldMasterId id="2147483670" r:id="rId3"/>
    <p:sldMasterId id="2147483675" r:id="rId4"/>
  </p:sldMasterIdLst>
  <p:sldIdLst>
    <p:sldId id="256" r:id="rId5"/>
    <p:sldId id="260" r:id="rId6"/>
    <p:sldId id="258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2" r:id="rId17"/>
    <p:sldId id="271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265" autoAdjust="0"/>
    <p:restoredTop sz="96327"/>
  </p:normalViewPr>
  <p:slideViewPr>
    <p:cSldViewPr snapToGrid="0" snapToObjects="1" showGuides="1">
      <p:cViewPr>
        <p:scale>
          <a:sx n="70" d="100"/>
          <a:sy n="70" d="100"/>
        </p:scale>
        <p:origin x="-1440" y="-1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3369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41819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821494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47997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361823"/>
            <a:ext cx="7886700" cy="1116202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659953"/>
            <a:ext cx="7886700" cy="377742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7784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1213165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3232" y="1371600"/>
            <a:ext cx="7886700" cy="922593"/>
          </a:xfrm>
          <a:prstGeom prst="rect">
            <a:avLst/>
          </a:prstGeom>
        </p:spPr>
        <p:txBody>
          <a:bodyPr/>
          <a:lstStyle/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3232" y="2429129"/>
            <a:ext cx="3886200" cy="395338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3732" y="2429129"/>
            <a:ext cx="3886200" cy="395338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24092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41819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821494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660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361823"/>
            <a:ext cx="7886700" cy="1116202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659953"/>
            <a:ext cx="7886700" cy="377742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173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37880221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3232" y="1371600"/>
            <a:ext cx="7886700" cy="922593"/>
          </a:xfrm>
          <a:prstGeom prst="rect">
            <a:avLst/>
          </a:prstGeom>
        </p:spPr>
        <p:txBody>
          <a:bodyPr/>
          <a:lstStyle/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3232" y="2429129"/>
            <a:ext cx="3886200" cy="395338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3732" y="2429129"/>
            <a:ext cx="3886200" cy="395338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75931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41819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821494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887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361823"/>
            <a:ext cx="7886700" cy="1116202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659953"/>
            <a:ext cx="7886700" cy="377742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22323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38952506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3232" y="1371600"/>
            <a:ext cx="7886700" cy="922593"/>
          </a:xfrm>
          <a:prstGeom prst="rect">
            <a:avLst/>
          </a:prstGeom>
        </p:spPr>
        <p:txBody>
          <a:bodyPr/>
          <a:lstStyle/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3232" y="2429129"/>
            <a:ext cx="3886200" cy="395338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3732" y="2429129"/>
            <a:ext cx="3886200" cy="395338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6252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jp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.jpg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27485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35267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2813177"/>
            <a:ext cx="7886700" cy="3679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4294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35267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2813177"/>
            <a:ext cx="7886700" cy="3679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8742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>
              <a:lumMod val="9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35267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2813177"/>
            <a:ext cx="7886700" cy="3679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1905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 rot="16200000">
            <a:off x="7795552" y="679673"/>
            <a:ext cx="2050561" cy="646331"/>
          </a:xfrm>
          <a:prstGeom prst="rect">
            <a:avLst/>
          </a:prstGeom>
          <a:solidFill>
            <a:schemeClr val="bg1">
              <a:alpha val="73000"/>
            </a:schemeClr>
          </a:solidFill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pt-BR" sz="3600" b="1" dirty="0">
                <a:ln w="12700">
                  <a:solidFill>
                    <a:srgbClr val="66330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LIÇÃO </a:t>
            </a:r>
            <a:r>
              <a:rPr lang="pt-BR" sz="3600" b="1" dirty="0" smtClean="0">
                <a:ln w="12700">
                  <a:solidFill>
                    <a:srgbClr val="66330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lang="pt-BR" sz="3600" b="1" dirty="0">
              <a:ln w="12700">
                <a:solidFill>
                  <a:srgbClr val="663300"/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8537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3"/>
          <p:cNvSpPr>
            <a:spLocks noGrp="1"/>
          </p:cNvSpPr>
          <p:nvPr>
            <p:ph idx="1"/>
          </p:nvPr>
        </p:nvSpPr>
        <p:spPr>
          <a:xfrm>
            <a:off x="915252" y="2759386"/>
            <a:ext cx="6195232" cy="21595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40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Lição </a:t>
            </a:r>
            <a:r>
              <a:rPr lang="pt-BR" sz="40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9 </a:t>
            </a:r>
            <a:endParaRPr lang="pt-BR" sz="4000" b="1" cap="all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>
              <a:buNone/>
            </a:pPr>
            <a:r>
              <a:rPr lang="pt-BR" sz="50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 VIDA COMUNITÁRIA</a:t>
            </a:r>
            <a:endParaRPr lang="pt-BR" sz="50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284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9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charRg st="9" end="2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805219" y="2242657"/>
            <a:ext cx="6523629" cy="19379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40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TEXTO BASE: </a:t>
            </a:r>
            <a:endParaRPr lang="pt-BR" sz="4000" b="1" cap="all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r>
              <a:rPr lang="pt-BR" b="1" i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Acima de tudo isto, porém, esteja o amor, que é o vínculo da perfeição (Cl 3:14).</a:t>
            </a:r>
            <a:endParaRPr lang="pt-BR" b="1" i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145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13" end="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charRg st="13" end="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805219" y="2542908"/>
            <a:ext cx="7233312" cy="28520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40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OBJETIVO: </a:t>
            </a:r>
            <a:endParaRPr lang="pt-BR" sz="4000" b="1" cap="all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>
              <a:buNone/>
            </a:pPr>
            <a:r>
              <a:rPr lang="pt-BR" sz="30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Com base em Colossenses 3:12-17, entender as implicações comunitárias da nova vida que recebemos em Cristo Jesus e seu principal referencial.</a:t>
            </a:r>
            <a:endParaRPr lang="pt-BR" sz="30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9823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11" end="15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charRg st="11" end="15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750627" y="1764986"/>
            <a:ext cx="6741994" cy="28520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40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INTRODUÇÃO: </a:t>
            </a:r>
          </a:p>
          <a:p>
            <a:pPr marL="0" indent="0">
              <a:buNone/>
            </a:pPr>
            <a:r>
              <a:rPr lang="pt-BR" sz="30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Para “vestir a camisa”, na igreja, é necessário que os discípulos de Cristo vivam a nova vida para a qual foram chamados. </a:t>
            </a:r>
            <a:endParaRPr lang="pt-BR" sz="30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88490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13" end="13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charRg st="13" end="13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3"/>
          <p:cNvSpPr>
            <a:spLocks noGrp="1"/>
          </p:cNvSpPr>
          <p:nvPr>
            <p:ph idx="1"/>
          </p:nvPr>
        </p:nvSpPr>
        <p:spPr>
          <a:xfrm>
            <a:off x="915252" y="2789220"/>
            <a:ext cx="4516557" cy="1716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54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I. O </a:t>
            </a:r>
            <a:r>
              <a:rPr lang="pt-BR" sz="54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TEXTO </a:t>
            </a:r>
            <a:endParaRPr lang="pt-BR" sz="5400" b="1" cap="all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>
              <a:buNone/>
            </a:pPr>
            <a:r>
              <a:rPr lang="pt-BR" sz="54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EM FOCO</a:t>
            </a:r>
            <a:endParaRPr lang="pt-BR" sz="66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5996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750628" y="2884103"/>
            <a:ext cx="7110482" cy="18825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30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pt-BR" sz="30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As implicações para a vida comunitária da igreja</a:t>
            </a:r>
            <a:endParaRPr lang="pt-BR" sz="3000" b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>
              <a:buNone/>
            </a:pPr>
            <a:r>
              <a:rPr lang="pt-BR" sz="30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r>
              <a:rPr lang="pt-BR" sz="30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pt-BR" sz="30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 referencial para a vida comunitária da </a:t>
            </a:r>
            <a:r>
              <a:rPr lang="pt-BR" sz="30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igreja</a:t>
            </a:r>
            <a:endParaRPr lang="pt-BR" sz="3000" b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0424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3"/>
          <p:cNvSpPr>
            <a:spLocks noGrp="1"/>
          </p:cNvSpPr>
          <p:nvPr>
            <p:ph idx="1"/>
          </p:nvPr>
        </p:nvSpPr>
        <p:spPr>
          <a:xfrm>
            <a:off x="915252" y="2789220"/>
            <a:ext cx="5294479" cy="1716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5400" b="1" cap="all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iI</a:t>
            </a:r>
            <a:r>
              <a:rPr lang="pt-BR" sz="54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Perguntas</a:t>
            </a:r>
          </a:p>
          <a:p>
            <a:pPr marL="0" indent="0">
              <a:buNone/>
            </a:pPr>
            <a:r>
              <a:rPr lang="pt-BR" sz="54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EM FOCO</a:t>
            </a:r>
            <a:endParaRPr lang="pt-BR" sz="66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94926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559557" y="2410855"/>
            <a:ext cx="7874759" cy="27207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pt-BR" sz="18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01. </a:t>
            </a:r>
            <a:r>
              <a:rPr lang="pt-BR" sz="18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Como </a:t>
            </a: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podemos entender as expressões eleitos, santos e amados de Cl 3:12a? Utilize o início do comentário 1. </a:t>
            </a:r>
            <a:endParaRPr lang="pt-BR" sz="1800" b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r>
              <a:rPr lang="pt-BR" sz="18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02</a:t>
            </a:r>
            <a:r>
              <a:rPr lang="pt-BR" sz="18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Para viver em comunhão, qual a maior inspiração dos cristãos? Leia Cl 3:14 e o item 1</a:t>
            </a:r>
            <a:r>
              <a:rPr lang="pt-BR" sz="18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marL="0" indent="0" algn="just">
              <a:buNone/>
            </a:pPr>
            <a:r>
              <a:rPr lang="pt-BR" sz="18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03</a:t>
            </a:r>
            <a:r>
              <a:rPr lang="pt-BR" sz="18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Fale sobre a expressão “e a paz de Deus, domine vossos corações...” encontrada em Cl 3:15 e no item 2. </a:t>
            </a:r>
            <a:endParaRPr lang="pt-BR" sz="1800" b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r>
              <a:rPr lang="pt-BR" sz="18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04</a:t>
            </a:r>
            <a:r>
              <a:rPr lang="pt-BR" sz="18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Quais áreas Paulo pede que os cristãos apliquem a Palavra de Deus, de acordo com Cl 3:16 e o item 2?</a:t>
            </a:r>
            <a:endParaRPr lang="pt-BR" sz="18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37430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3"/>
          <p:cNvSpPr>
            <a:spLocks noGrp="1"/>
          </p:cNvSpPr>
          <p:nvPr>
            <p:ph idx="1"/>
          </p:nvPr>
        </p:nvSpPr>
        <p:spPr>
          <a:xfrm>
            <a:off x="915252" y="2789220"/>
            <a:ext cx="4161715" cy="15881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5400" b="1" cap="all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iIi</a:t>
            </a:r>
            <a:r>
              <a:rPr lang="pt-BR" sz="54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A VIDA </a:t>
            </a:r>
            <a:r>
              <a:rPr lang="pt-BR" sz="54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EM FOCO</a:t>
            </a:r>
            <a:endParaRPr lang="pt-BR" sz="66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4136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559557" y="1724042"/>
            <a:ext cx="6332561" cy="2343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pt-BR" sz="18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pt-BR" sz="18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 </a:t>
            </a:r>
            <a:r>
              <a:rPr lang="pt-BR" sz="18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vida na comunidade cristã exige engajamento mútuo! </a:t>
            </a:r>
            <a:endParaRPr lang="pt-BR" sz="1800" b="1" cap="all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endParaRPr lang="pt-BR" sz="1800" b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deixe de terceirizar sua parcela de colaboração para que a igreja local que você participa seja um lugar de paz e graça, de relacionamentos profundos e do exercício da paciência e perdão. </a:t>
            </a:r>
            <a:endParaRPr lang="pt-BR" sz="18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" name="Espaço Reservado para Conteúdo 3"/>
          <p:cNvSpPr txBox="1">
            <a:spLocks/>
          </p:cNvSpPr>
          <p:nvPr/>
        </p:nvSpPr>
        <p:spPr>
          <a:xfrm>
            <a:off x="3057099" y="5274735"/>
            <a:ext cx="5420433" cy="48013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BR" sz="14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05. </a:t>
            </a:r>
            <a:r>
              <a:rPr lang="pt-BR" sz="14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Confronte-se: você tem cooperado ou atrapalhado a comunhão na sua igreja local? </a:t>
            </a:r>
            <a:endParaRPr lang="pt-BR" sz="14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9014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58" end="24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charRg st="58" end="24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559557" y="1724042"/>
            <a:ext cx="6332561" cy="1844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pt-BR" sz="18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pt-BR" sz="18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 vida na comunidade cristã possui referencial certo</a:t>
            </a:r>
            <a:r>
              <a:rPr lang="pt-BR" sz="18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marL="0" indent="0" algn="just">
              <a:buNone/>
            </a:pPr>
            <a:endParaRPr lang="pt-BR" sz="18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Diante da vitória do Cristo encarnado, de seu modelo de comunhão com Deus e com as pessoas, foque suas ações em Jesus. </a:t>
            </a:r>
            <a:endParaRPr lang="pt-BR" sz="18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" name="Espaço Reservado para Conteúdo 3"/>
          <p:cNvSpPr txBox="1">
            <a:spLocks/>
          </p:cNvSpPr>
          <p:nvPr/>
        </p:nvSpPr>
        <p:spPr>
          <a:xfrm>
            <a:off x="3057099" y="5274735"/>
            <a:ext cx="5420433" cy="67403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BR" sz="14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06</a:t>
            </a:r>
            <a:r>
              <a:rPr lang="pt-BR" sz="14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pt-BR" sz="14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Pensando no comportamento de Jesus, durante seu ministério terreno, em que áreas de sua vida você precisa centralizar o Salvador?</a:t>
            </a:r>
            <a:endParaRPr lang="pt-BR" sz="14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1582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58" end="17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charRg st="58" end="17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3"/>
          <p:cNvSpPr>
            <a:spLocks noGrp="1"/>
          </p:cNvSpPr>
          <p:nvPr>
            <p:ph idx="1"/>
          </p:nvPr>
        </p:nvSpPr>
        <p:spPr>
          <a:xfrm>
            <a:off x="915252" y="2789220"/>
            <a:ext cx="4161715" cy="15881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54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DESAFIO </a:t>
            </a:r>
            <a:r>
              <a:rPr lang="pt-BR" sz="54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MISSIONAL</a:t>
            </a:r>
            <a:r>
              <a:rPr lang="pt-BR" sz="54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pt-BR" sz="5400" b="1" cap="all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94828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3"/>
          <p:cNvSpPr>
            <a:spLocks noGrp="1"/>
          </p:cNvSpPr>
          <p:nvPr>
            <p:ph idx="1"/>
          </p:nvPr>
        </p:nvSpPr>
        <p:spPr>
          <a:xfrm>
            <a:off x="1337482" y="741127"/>
            <a:ext cx="6291617" cy="63812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>
              <a:buNone/>
            </a:pPr>
            <a:endParaRPr lang="pt-BR" sz="3000" b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pt-BR" sz="25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ore </a:t>
            </a:r>
            <a:r>
              <a:rPr lang="pt-BR" sz="25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 </a:t>
            </a:r>
            <a:r>
              <a:rPr lang="pt-BR" sz="25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diga </a:t>
            </a:r>
            <a:r>
              <a:rPr lang="pt-BR" sz="25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para alguém afastado da vida comunitária, o quanto ela é importante para Deus e para a </a:t>
            </a:r>
            <a:r>
              <a:rPr lang="pt-BR" sz="25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igreja;</a:t>
            </a:r>
            <a:endParaRPr lang="pt-BR" sz="2500" b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 typeface="Wingdings" panose="05000000000000000000" pitchFamily="2" charset="2"/>
              <a:buChar char="Ø"/>
            </a:pPr>
            <a:endParaRPr lang="pt-BR" sz="25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pt-BR" sz="25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reflita </a:t>
            </a:r>
            <a:r>
              <a:rPr lang="pt-BR" sz="25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sobre Jesus ser o centro da sua </a:t>
            </a:r>
            <a:r>
              <a:rPr lang="pt-BR" sz="25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vida; 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pt-BR" sz="2500" b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pt-BR" sz="25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Pense se tem honrado o </a:t>
            </a:r>
            <a:r>
              <a:rPr lang="pt-BR" sz="25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Senhor;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pt-BR" sz="25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pt-BR" sz="25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faça </a:t>
            </a:r>
            <a:r>
              <a:rPr lang="pt-BR" sz="25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 diferença na igreja e onde você vive. </a:t>
            </a:r>
            <a:endParaRPr lang="pt-BR" sz="25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 typeface="Wingdings" panose="05000000000000000000" pitchFamily="2" charset="2"/>
              <a:buChar char="Ø"/>
            </a:pPr>
            <a:endParaRPr lang="pt-BR" sz="2500" b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33719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08" end="15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charRg st="108" end="15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56" end="18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charRg st="156" end="18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188" end="23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charRg st="188" end="23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3"/>
          <p:cNvSpPr>
            <a:spLocks noGrp="1"/>
          </p:cNvSpPr>
          <p:nvPr>
            <p:ph idx="1"/>
          </p:nvPr>
        </p:nvSpPr>
        <p:spPr>
          <a:xfrm>
            <a:off x="915252" y="2789220"/>
            <a:ext cx="4161715" cy="15881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54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Próximo </a:t>
            </a:r>
            <a:r>
              <a:rPr lang="pt-BR" sz="54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estudo</a:t>
            </a:r>
            <a:endParaRPr lang="pt-BR" sz="5400" b="1" cap="all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58279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3"/>
          <p:cNvSpPr>
            <a:spLocks noGrp="1"/>
          </p:cNvSpPr>
          <p:nvPr>
            <p:ph idx="1"/>
          </p:nvPr>
        </p:nvSpPr>
        <p:spPr>
          <a:xfrm>
            <a:off x="805217" y="2829511"/>
            <a:ext cx="4367284" cy="18825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40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Lição </a:t>
            </a:r>
            <a:r>
              <a:rPr lang="pt-BR" sz="40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10</a:t>
            </a:r>
            <a:endParaRPr lang="pt-BR" sz="4000" b="1" cap="all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>
              <a:buNone/>
            </a:pPr>
            <a:r>
              <a:rPr lang="pt-BR" sz="40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 LAR ONDE CRISTO ESTÁ</a:t>
            </a:r>
            <a:endParaRPr lang="pt-BR" sz="40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8693" y="3291265"/>
            <a:ext cx="2176694" cy="3305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090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9" end="3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charRg st="9" end="3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2322" y="1245055"/>
            <a:ext cx="5723615" cy="4049605"/>
          </a:xfrm>
          <a:prstGeom prst="rect">
            <a:avLst/>
          </a:prstGeom>
        </p:spPr>
      </p:pic>
      <p:sp>
        <p:nvSpPr>
          <p:cNvPr id="3" name="Espaço Reservado para Conteúdo 3"/>
          <p:cNvSpPr>
            <a:spLocks noGrp="1"/>
          </p:cNvSpPr>
          <p:nvPr>
            <p:ph idx="1"/>
          </p:nvPr>
        </p:nvSpPr>
        <p:spPr>
          <a:xfrm>
            <a:off x="5800299" y="5294660"/>
            <a:ext cx="3070745" cy="12157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pt-BR" sz="12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ACESSE: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pt-BR" sz="1200" b="1" i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WWW.editorapromessa.com.br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pt-BR" sz="1200" b="1" i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facebook.com/</a:t>
            </a:r>
            <a:r>
              <a:rPr lang="pt-BR" sz="1200" b="1" i="1" cap="all" dirty="0" err="1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editorapromessa</a:t>
            </a:r>
            <a:endParaRPr lang="pt-BR" sz="1200" b="1" i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lnSpc>
                <a:spcPct val="100000"/>
              </a:lnSpc>
              <a:buNone/>
            </a:pPr>
            <a:r>
              <a:rPr lang="pt-BR" sz="1200" b="1" i="1" cap="all" dirty="0" err="1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Instagram</a:t>
            </a:r>
            <a:r>
              <a:rPr lang="pt-BR" sz="1200" b="1" i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@</a:t>
            </a:r>
            <a:r>
              <a:rPr lang="pt-BR" sz="1200" b="1" i="1" cap="all" dirty="0" err="1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editorapromessa</a:t>
            </a:r>
            <a:endParaRPr lang="pt-BR" sz="1200" b="1" i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15475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291</TotalTime>
  <Words>407</Words>
  <Application>Microsoft Office PowerPoint</Application>
  <PresentationFormat>Apresentação na tela (4:3)</PresentationFormat>
  <Paragraphs>44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4</vt:i4>
      </vt:variant>
      <vt:variant>
        <vt:lpstr>Títulos de slides</vt:lpstr>
      </vt:variant>
      <vt:variant>
        <vt:i4>17</vt:i4>
      </vt:variant>
    </vt:vector>
  </HeadingPairs>
  <TitlesOfParts>
    <vt:vector size="21" baseType="lpstr">
      <vt:lpstr>Tema do Office</vt:lpstr>
      <vt:lpstr>1_Tema do Office</vt:lpstr>
      <vt:lpstr>2_Tema do Office</vt:lpstr>
      <vt:lpstr>3_Tema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Marco Murta</dc:creator>
  <cp:lastModifiedBy>Soares</cp:lastModifiedBy>
  <cp:revision>37</cp:revision>
  <dcterms:created xsi:type="dcterms:W3CDTF">2021-05-20T15:36:02Z</dcterms:created>
  <dcterms:modified xsi:type="dcterms:W3CDTF">2021-06-22T21:41:34Z</dcterms:modified>
</cp:coreProperties>
</file>