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5" r:id="rId2"/>
    <p:sldMasterId id="2147483670" r:id="rId3"/>
    <p:sldMasterId id="2147483675" r:id="rId4"/>
  </p:sldMasterIdLst>
  <p:sldIdLst>
    <p:sldId id="256" r:id="rId5"/>
    <p:sldId id="260" r:id="rId6"/>
    <p:sldId id="258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2" r:id="rId17"/>
    <p:sldId id="271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265" autoAdjust="0"/>
    <p:restoredTop sz="96327"/>
  </p:normalViewPr>
  <p:slideViewPr>
    <p:cSldViewPr snapToGrid="0" snapToObjects="1" showGuides="1">
      <p:cViewPr>
        <p:scale>
          <a:sx n="70" d="100"/>
          <a:sy n="70" d="100"/>
        </p:scale>
        <p:origin x="-144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3369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799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784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2131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409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60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3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788022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59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41819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821494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87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361823"/>
            <a:ext cx="7886700" cy="1116202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659953"/>
            <a:ext cx="7886700" cy="377742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232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895250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3232" y="1371600"/>
            <a:ext cx="7886700" cy="922593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32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3732" y="2429129"/>
            <a:ext cx="3886200" cy="395338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252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jp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7485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294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742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35267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813177"/>
            <a:ext cx="7886700" cy="3679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905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rot="16200000">
            <a:off x="7689755" y="807914"/>
            <a:ext cx="2262158" cy="646331"/>
          </a:xfrm>
          <a:prstGeom prst="rect">
            <a:avLst/>
          </a:prstGeom>
          <a:solidFill>
            <a:schemeClr val="bg1">
              <a:alpha val="73000"/>
            </a:schemeClr>
          </a:solidFill>
          <a:effectLst>
            <a:outerShdw blurRad="50800" dist="50800" dir="5400000" algn="ctr" rotWithShape="0">
              <a:srgbClr val="000000">
                <a:alpha val="60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pt-BR" sz="3600" b="1" dirty="0">
                <a:ln w="12700">
                  <a:solidFill>
                    <a:srgbClr val="6633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LIÇÃO </a:t>
            </a:r>
            <a:r>
              <a:rPr lang="pt-BR" sz="3600" b="1" dirty="0" smtClean="0">
                <a:ln w="12700">
                  <a:solidFill>
                    <a:srgbClr val="663300"/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pt-BR" sz="3600" b="1" dirty="0">
              <a:ln w="12700">
                <a:solidFill>
                  <a:srgbClr val="663300"/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5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59386"/>
            <a:ext cx="6195232" cy="2159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Lição </a:t>
            </a: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10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5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LAR ONDE CRISTO ESTÁ</a:t>
            </a:r>
          </a:p>
        </p:txBody>
      </p:sp>
    </p:spTree>
    <p:extLst>
      <p:ext uri="{BB962C8B-B14F-4D97-AF65-F5344CB8AC3E}">
        <p14:creationId xmlns:p14="http://schemas.microsoft.com/office/powerpoint/2010/main" val="2728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charRg st="10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charRg st="10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641446" y="1915110"/>
            <a:ext cx="7861109" cy="4264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BASE: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b="1" i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Esposas, sejam submissas ao próprio marido, como convém no Senhor. Maridos, amai vossa esposa e não a trateis com amargura. Filhos, em tudo obedecei a vossos pais; pois fazê-lo é grato diante do Senhor. Pais, não irriteis vossos filhos, para que não fiquem desanimados. (Cl 3:18-21)</a:t>
            </a:r>
            <a:endParaRPr lang="pt-BR" b="1" i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9145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3" end="29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3" end="29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05219" y="2542908"/>
            <a:ext cx="7233312" cy="2852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OBJETIVO: 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Apresentar como a nova vida em Jesus se manifesta no lar cristão, encorajando-o a amar e respeitar sua família no temor do Senhor.</a:t>
            </a:r>
            <a:endParaRPr lang="pt-BR" sz="3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9823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1" end="15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1" end="15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6" y="1764986"/>
            <a:ext cx="7246961" cy="4098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INTRODUÇÃO: </a:t>
            </a:r>
          </a:p>
          <a:p>
            <a:pPr marL="0" indent="0">
              <a:buNone/>
            </a:pP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Durante a pandemia, muitas pessoas ficaram em casa, mas talvez não tenham contado com a presença de Jesus no lar. À luz desse lamentável cenário, o presente estudo oferece uma mensagem de esperança para todas as famílias.</a:t>
            </a:r>
            <a:endParaRPr lang="pt-BR" sz="3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8849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13" end="2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13" end="2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516557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I. O 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TEXTO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599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750628" y="2884103"/>
            <a:ext cx="4954136" cy="10515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Esposas e maridos</a:t>
            </a: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3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pt-BR" sz="30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3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Pais e filhos</a:t>
            </a: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3042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5294479" cy="1716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</a:t>
            </a:r>
            <a:r>
              <a:rPr lang="pt-BR" sz="5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Perguntas</a:t>
            </a:r>
          </a:p>
          <a:p>
            <a:pPr marL="0" indent="0">
              <a:buNone/>
            </a:pPr>
            <a:r>
              <a:rPr lang="pt-BR" sz="54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94926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946831"/>
            <a:ext cx="7874759" cy="3967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01. 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Leia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Cl 3:18;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Tt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2:3,4; 1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1:3-5 e responda: Submissão é o mesmo que inferioridade? Como as esposas podem cumprir seu papel no lar? Baseie-se no item 1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</a:t>
            </a: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02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Como os maridos devem tratar as esposas? Fale sobre os dois níveis de referência do amor do marido por sua mulher, apresentadas no item 1. Leia Cl 3:19;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Ef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5:25,28; 1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3:7.</a:t>
            </a: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03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 Cl 3:20 e base no item 2, responda: O que se espera dos filhos na vida em família? Qual é o nosso maior exemplo de obediência? Leia também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Pv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1:8;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Ef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6:12;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Jo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6:38;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Fp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2:8. 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04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Fale sobre o dever dos pais na educação dos filhos. Baseie-se no item 2 do comentário e em Cl 3:21;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Ef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6:4; </a:t>
            </a:r>
            <a:r>
              <a:rPr lang="pt-BR" sz="1800" b="1" cap="all" dirty="0" err="1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Pv</a:t>
            </a: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3:12.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743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 err="1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iIi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A VIDA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FOCO</a:t>
            </a:r>
            <a:endParaRPr lang="pt-BR" sz="66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413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1844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1. 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Ame 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sua família como ama o Senhor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marL="0" indent="0" algn="just">
              <a:buNone/>
            </a:pPr>
            <a:endParaRPr lang="pt-BR" sz="18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ame seu lar com o amor de Deus. Expresse isso servindo-os com alegria. Importe-se com os interesses deles. Compartilhe graça com quem você ama</a:t>
            </a:r>
            <a:r>
              <a:rPr lang="pt-BR" sz="18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6740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05.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Pensando no amor de Cristo pela igreja, ofereça à classe, sugestões práticas de como alguém pode expressar amor em seu lar.</a:t>
            </a:r>
            <a:endParaRPr lang="pt-BR" sz="14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3901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39" end="18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39" end="18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559557" y="1724042"/>
            <a:ext cx="6332561" cy="2093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2. </a:t>
            </a:r>
            <a:r>
              <a:rPr lang="pt-BR" sz="18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Respeite sua família para agradar ao Senhor</a:t>
            </a:r>
            <a:r>
              <a:rPr lang="pt-BR" sz="18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!</a:t>
            </a:r>
          </a:p>
          <a:p>
            <a:pPr marL="0" indent="0" algn="just">
              <a:buNone/>
            </a:pP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buNone/>
            </a:pPr>
            <a:r>
              <a:rPr lang="pt-BR" sz="18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os membros da família devem se empenhar em nutrir sincero respeito uns pelos outros. Insultos e zombarias podem causar sérios danos à paz no lar. </a:t>
            </a:r>
            <a:endParaRPr lang="pt-BR" sz="18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" name="Espaço Reservado para Conteúdo 3"/>
          <p:cNvSpPr txBox="1">
            <a:spLocks/>
          </p:cNvSpPr>
          <p:nvPr/>
        </p:nvSpPr>
        <p:spPr>
          <a:xfrm>
            <a:off x="3057099" y="5274735"/>
            <a:ext cx="5420433" cy="8679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t-BR" sz="14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06</a:t>
            </a:r>
            <a:r>
              <a:rPr lang="pt-BR" sz="1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. </a:t>
            </a:r>
            <a:r>
              <a:rPr lang="pt-BR" sz="1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Em sua experiência, o que se deve evitar para que o lar continue sendo um lugar feliz e agradável? Quais são as consequências se nada for feito?</a:t>
            </a:r>
            <a:endParaRPr lang="pt-BR" sz="14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1158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49" end="19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charRg st="49" end="19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DESAFIO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MISSIONAL</a:t>
            </a: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482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1337482" y="1150560"/>
            <a:ext cx="6291617" cy="5203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endParaRPr lang="pt-BR" sz="3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investigue aspectos </a:t>
            </a:r>
            <a:r>
              <a:rPr lang="pt-BR" sz="2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 seu comportamento em família </a:t>
            </a:r>
            <a:r>
              <a:rPr lang="pt-BR" sz="2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que não </a:t>
            </a:r>
            <a:r>
              <a:rPr lang="pt-BR" sz="2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combinam com </a:t>
            </a:r>
            <a:r>
              <a:rPr lang="pt-BR" sz="2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 fé;</a:t>
            </a:r>
            <a:endParaRPr lang="pt-BR" sz="2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pt-BR" sz="2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Ore e decida criar novos hábitos que trarão paz; </a:t>
            </a:r>
            <a:endParaRPr lang="pt-BR" sz="2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pt-BR" sz="20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separem um tempo semanal para o culto </a:t>
            </a:r>
            <a:r>
              <a:rPr lang="pt-BR" sz="2000" b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doméstico;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pt-BR" sz="2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pt-BR" sz="2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convide amigos cristãos e não cristãos para uma refeição em seu lar. </a:t>
            </a:r>
            <a:endParaRPr lang="pt-BR" sz="2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pt-BR" sz="2500" b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371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3"/>
          <p:cNvSpPr>
            <a:spLocks noGrp="1"/>
          </p:cNvSpPr>
          <p:nvPr>
            <p:ph idx="1"/>
          </p:nvPr>
        </p:nvSpPr>
        <p:spPr>
          <a:xfrm>
            <a:off x="915252" y="2789220"/>
            <a:ext cx="4161715" cy="15881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5400" b="1" cap="all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Próximo </a:t>
            </a:r>
            <a:r>
              <a:rPr lang="pt-BR" sz="54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estudo</a:t>
            </a:r>
            <a:endParaRPr lang="pt-BR" sz="54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5827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805217" y="2829511"/>
            <a:ext cx="4367284" cy="18825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Lição </a:t>
            </a:r>
            <a:r>
              <a:rPr lang="pt-BR" sz="40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11</a:t>
            </a:r>
            <a:endParaRPr lang="pt-BR" sz="4000" b="1" cap="all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pt-BR" sz="4000" b="1" cap="all" dirty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 CRISTÃO E SEU TRABALHO</a:t>
            </a:r>
            <a:endParaRPr lang="pt-BR" sz="4000" b="1" cap="all" dirty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693" y="3291265"/>
            <a:ext cx="2176694" cy="330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90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9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charRg st="9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2322" y="1245055"/>
            <a:ext cx="5723615" cy="4049605"/>
          </a:xfrm>
          <a:prstGeom prst="rect">
            <a:avLst/>
          </a:prstGeom>
        </p:spPr>
      </p:pic>
      <p:sp>
        <p:nvSpPr>
          <p:cNvPr id="3" name="Espaço Reservado para Conteúdo 3"/>
          <p:cNvSpPr>
            <a:spLocks noGrp="1"/>
          </p:cNvSpPr>
          <p:nvPr>
            <p:ph idx="1"/>
          </p:nvPr>
        </p:nvSpPr>
        <p:spPr>
          <a:xfrm>
            <a:off x="5800299" y="5294660"/>
            <a:ext cx="3070745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pt-BR" sz="1200" b="1" cap="all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ACESSE: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WWW.editorapromessa.com.br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facebook.com/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Instagram</a:t>
            </a:r>
            <a:r>
              <a:rPr lang="pt-BR" sz="1200" b="1" i="1" cap="all" dirty="0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@</a:t>
            </a:r>
            <a:r>
              <a:rPr lang="pt-BR" sz="1200" b="1" i="1" cap="all" dirty="0" err="1" smtClean="0">
                <a:solidFill>
                  <a:srgbClr val="6633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editorapromessa</a:t>
            </a:r>
            <a:endParaRPr lang="pt-BR" sz="1200" b="1" i="1" cap="all" dirty="0" smtClean="0">
              <a:solidFill>
                <a:srgbClr val="6633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1547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403</TotalTime>
  <Words>522</Words>
  <Application>Microsoft Office PowerPoint</Application>
  <PresentationFormat>Apresentação na tela (4:3)</PresentationFormat>
  <Paragraphs>44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de slides</vt:lpstr>
      </vt:variant>
      <vt:variant>
        <vt:i4>17</vt:i4>
      </vt:variant>
    </vt:vector>
  </HeadingPairs>
  <TitlesOfParts>
    <vt:vector size="21" baseType="lpstr">
      <vt:lpstr>Tema do Office</vt:lpstr>
      <vt:lpstr>1_Tema do Office</vt:lpstr>
      <vt:lpstr>2_Tema do Office</vt:lpstr>
      <vt:lpstr>3_Tema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 Murta</dc:creator>
  <cp:lastModifiedBy>Soares</cp:lastModifiedBy>
  <cp:revision>42</cp:revision>
  <dcterms:created xsi:type="dcterms:W3CDTF">2021-05-20T15:36:02Z</dcterms:created>
  <dcterms:modified xsi:type="dcterms:W3CDTF">2021-06-22T23:33:43Z</dcterms:modified>
</cp:coreProperties>
</file>