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71" r:id="rId4"/>
    <p:sldId id="262" r:id="rId5"/>
    <p:sldId id="257" r:id="rId6"/>
    <p:sldId id="264" r:id="rId7"/>
    <p:sldId id="273" r:id="rId8"/>
    <p:sldId id="265" r:id="rId9"/>
    <p:sldId id="276" r:id="rId10"/>
    <p:sldId id="266" r:id="rId11"/>
    <p:sldId id="268" r:id="rId12"/>
    <p:sldId id="269" r:id="rId13"/>
    <p:sldId id="275" r:id="rId14"/>
    <p:sldId id="274" r:id="rId15"/>
    <p:sldId id="270" r:id="rId16"/>
  </p:sldIdLst>
  <p:sldSz cx="9144000" cy="6858000" type="screen4x3"/>
  <p:notesSz cx="6858000" cy="9144000"/>
  <p:embeddedFontLst>
    <p:embeddedFont>
      <p:font typeface="Comfortaa" panose="020B060402020202020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exend Black" panose="020B0604020202020204" charset="0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dN4Mv//GdXlY3hu7/T5JZVb5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47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34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95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495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849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950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437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444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747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425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5126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525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8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232" y="7"/>
            <a:ext cx="8504950" cy="638239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6813575" y="0"/>
            <a:ext cx="10812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3</a:t>
            </a:r>
            <a:endParaRPr sz="90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031105" y="1704100"/>
            <a:ext cx="2535300" cy="6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155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“AI DE MIM!”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926523" y="3147490"/>
            <a:ext cx="6721186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“</a:t>
            </a:r>
            <a:r>
              <a:rPr lang="pt-BR" sz="4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AI DE MIM!”</a:t>
            </a:r>
          </a:p>
        </p:txBody>
      </p:sp>
      <p:sp>
        <p:nvSpPr>
          <p:cNvPr id="5" name="Google Shape;87;p1"/>
          <p:cNvSpPr txBox="1"/>
          <p:nvPr/>
        </p:nvSpPr>
        <p:spPr>
          <a:xfrm>
            <a:off x="1737879" y="4013491"/>
            <a:ext cx="5098474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“Então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disse eu: Ai de mim! Pois estou perdido; porque sou um homem de lábios impuros, e habito no meio de um povo de impuros lábios; os meus olhos viram o Rei, o Senhor dos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Exércitos”.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(</a:t>
            </a:r>
            <a:r>
              <a:rPr lang="pt-BR" sz="20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Is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6:5)</a:t>
            </a:r>
          </a:p>
        </p:txBody>
      </p:sp>
      <p:sp>
        <p:nvSpPr>
          <p:cNvPr id="6" name="Google Shape;87;p1"/>
          <p:cNvSpPr txBox="1"/>
          <p:nvPr/>
        </p:nvSpPr>
        <p:spPr>
          <a:xfrm>
            <a:off x="926523" y="2891603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413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62446" y="196473"/>
            <a:ext cx="4139045" cy="113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4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OBJETIVO</a:t>
            </a:r>
            <a:endParaRPr sz="4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510140" y="2330177"/>
            <a:ext cx="5874328" cy="288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Provocar no estudante da Bíblia a percepção de quão grave é o pecado, pela sua abrangência, sua natureza e seus efeitos, de tal forma que cresça o desejo de se santificar.</a:t>
            </a:r>
          </a:p>
        </p:txBody>
      </p:sp>
    </p:spTree>
    <p:extLst>
      <p:ext uri="{BB962C8B-B14F-4D97-AF65-F5344CB8AC3E}">
        <p14:creationId xmlns:p14="http://schemas.microsoft.com/office/powerpoint/2010/main" val="20391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261629" y="2001982"/>
            <a:ext cx="5908963" cy="373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Isaías 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sabia a natureza do pecado e suas consequências, por isso, exclamou, como uma presa que fareja o caçador e sabe que está sem saída. Essa consciência da gravidade do pecado tem que estar clara para todos nós também hoje. </a:t>
            </a:r>
          </a:p>
        </p:txBody>
      </p:sp>
      <p:sp>
        <p:nvSpPr>
          <p:cNvPr id="5" name="Google Shape;87;p1"/>
          <p:cNvSpPr txBox="1"/>
          <p:nvPr/>
        </p:nvSpPr>
        <p:spPr>
          <a:xfrm>
            <a:off x="844261" y="255048"/>
            <a:ext cx="6743700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3336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2604655" y="2142854"/>
            <a:ext cx="4073236" cy="361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1.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abrangência do pecado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2.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natureza do pecado</a:t>
            </a: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3.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As consequências do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pecado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784512" y="328118"/>
            <a:ext cx="6535017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NALISANDO </a:t>
            </a:r>
            <a:r>
              <a:rPr lang="pt-BR" sz="25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 ANTIGO </a:t>
            </a: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TESTAMENTO</a:t>
            </a:r>
          </a:p>
        </p:txBody>
      </p:sp>
    </p:spTree>
    <p:extLst>
      <p:ext uri="{BB962C8B-B14F-4D97-AF65-F5344CB8AC3E}">
        <p14:creationId xmlns:p14="http://schemas.microsoft.com/office/powerpoint/2010/main" val="38873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5" y="1302965"/>
            <a:ext cx="7500505" cy="541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01. A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introdução e o parágrafo inicial do “Analisando o Antigo Testamento” citam uma expressão marcante do profeta Isaías. Diga qual é essa expressão e explique seu sentido</a:t>
            </a: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02. 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Com base nos textos citados de Gênesis, demonstre quão </a:t>
            </a:r>
            <a:r>
              <a:rPr lang="pt-BR" sz="18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abrangentemente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o pecado entrou na humanidade. Leia, também, Sl 14:1-3</a:t>
            </a: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03.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Qual a natureza do pecado? Para responder essa pergunta, baseia-se no item 2 e suas referências.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04. Pensando </a:t>
            </a:r>
            <a:r>
              <a:rPr lang="pt-BR" sz="1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no último tópico, fale um pouco mais sobre as consequências da queda de Adão e Eva. Qual a diferença de pecado no sentido de “atos individuais” e o “pecado original”? Leia Jr 17:9 e Ne 9:29.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4865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2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76694" y="299489"/>
            <a:ext cx="6419851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5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CONFERINDO NO NOVO TESTAMENTO</a:t>
            </a:r>
            <a:endParaRPr lang="pt-BR" sz="25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1338691" y="1522871"/>
            <a:ext cx="5976509" cy="373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Existe uma correspondência certeira entre Antigo e Novo Testamentos quando o assunto é pecado. Quando fala sobre sua abrangência, Paulo não poderia ser mais claro: porque todos pecaram e destituídos estão da glória de Deus (</a:t>
            </a:r>
            <a:r>
              <a:rPr lang="pt-BR" sz="2400" dirty="0" err="1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Rm</a:t>
            </a:r>
            <a:r>
              <a:rPr lang="pt-BR" sz="24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 3:23). </a:t>
            </a:r>
          </a:p>
        </p:txBody>
      </p:sp>
      <p:sp>
        <p:nvSpPr>
          <p:cNvPr id="5" name="Google Shape;87;p1"/>
          <p:cNvSpPr txBox="1"/>
          <p:nvPr/>
        </p:nvSpPr>
        <p:spPr>
          <a:xfrm>
            <a:off x="576694" y="5212638"/>
            <a:ext cx="7500505" cy="1471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05. </a:t>
            </a:r>
            <a:r>
              <a:rPr lang="pt-BR" sz="1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Faça uma revisão das citações bíblicas e responda objetivamente: o Novo Testamento joga luz sobre a abrangência, natureza e consequências do pecado, assim como o Antigo? O que mais chama a sua atenção</a:t>
            </a:r>
            <a:r>
              <a:rPr lang="pt-BR" sz="1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?</a:t>
            </a:r>
            <a:endParaRPr lang="pt-BR" sz="1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8743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119492" y="384121"/>
            <a:ext cx="5865671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24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APLICANDO À </a:t>
            </a:r>
            <a:r>
              <a:rPr lang="pt-BR" sz="24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VIDA COTIDIANA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720437" y="1531498"/>
            <a:ext cx="7273636" cy="516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Leve a sério a gravidade do pecado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!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“Pecado é coisa séria, seja o pecado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original 	com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que nascemos, sejam os pecados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cometidos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diariamente. Quando temos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consciência 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disso, só podemos reagir de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duas 	formas</a:t>
            </a:r>
            <a:r>
              <a:rPr lang="pt-BR" sz="20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: levando ou não a sério sua </a:t>
            </a: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	gravidade.”</a:t>
            </a: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 smtClean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</a:pPr>
            <a:endParaRPr lang="pt-BR" sz="1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t-BR" sz="1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06. </a:t>
            </a:r>
            <a:r>
              <a:rPr lang="pt-BR" sz="1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Comente a seguinte frase: Como alguém já disse, ovelhas podem até cair na lama, mas só porcos rolam nela.</a:t>
            </a:r>
          </a:p>
        </p:txBody>
      </p:sp>
    </p:spTree>
    <p:extLst>
      <p:ext uri="{BB962C8B-B14F-4D97-AF65-F5344CB8AC3E}">
        <p14:creationId xmlns:p14="http://schemas.microsoft.com/office/powerpoint/2010/main" val="339438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858982" y="350139"/>
            <a:ext cx="5897707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32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DESAFIO SEMANAL</a:t>
            </a:r>
          </a:p>
        </p:txBody>
      </p:sp>
      <p:sp>
        <p:nvSpPr>
          <p:cNvPr id="4" name="Google Shape;87;p1"/>
          <p:cNvSpPr txBox="1"/>
          <p:nvPr/>
        </p:nvSpPr>
        <p:spPr>
          <a:xfrm>
            <a:off x="1371602" y="2304211"/>
            <a:ext cx="5777344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Entender </a:t>
            </a:r>
            <a:r>
              <a:rPr lang="pt-BR" sz="2800" dirty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a necessidade de um Deus </a:t>
            </a:r>
            <a:r>
              <a:rPr lang="pt-BR" sz="28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Redentor.</a:t>
            </a:r>
          </a:p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pt-BR" sz="2800" dirty="0" smtClean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marL="457200" lvl="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Orar e estudar </a:t>
            </a:r>
            <a:r>
              <a:rPr lang="pt-BR" sz="28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a próxima </a:t>
            </a:r>
            <a:r>
              <a:rPr lang="pt-BR" sz="28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sobre a temática da salvação. </a:t>
            </a:r>
            <a:endParaRPr lang="pt-BR" sz="28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44434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569764" y="236156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PRÓXIMO ESTUDO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6" y="1587707"/>
            <a:ext cx="2433274" cy="3682585"/>
          </a:xfrm>
          <a:prstGeom prst="rect">
            <a:avLst/>
          </a:prstGeom>
        </p:spPr>
      </p:pic>
      <p:sp>
        <p:nvSpPr>
          <p:cNvPr id="5" name="Google Shape;87;p1"/>
          <p:cNvSpPr txBox="1"/>
          <p:nvPr/>
        </p:nvSpPr>
        <p:spPr>
          <a:xfrm>
            <a:off x="114292" y="3979468"/>
            <a:ext cx="5870872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 O </a:t>
            </a:r>
            <a:r>
              <a:rPr lang="pt-BR" sz="3600" dirty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DIA </a:t>
            </a: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DA </a:t>
            </a:r>
          </a:p>
          <a:p>
            <a:pPr lvl="0"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  EXPIAÇÃO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6" name="Google Shape;87;p1"/>
          <p:cNvSpPr txBox="1"/>
          <p:nvPr/>
        </p:nvSpPr>
        <p:spPr>
          <a:xfrm>
            <a:off x="411345" y="3688655"/>
            <a:ext cx="616700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  <a:latin typeface="Lexend Black"/>
                <a:ea typeface="Lexend Black"/>
                <a:cs typeface="Lexend Black"/>
                <a:sym typeface="Lexend Black"/>
              </a:rPr>
              <a:t>LIÇÃO 4</a:t>
            </a:r>
            <a:endParaRPr lang="pt-BR" sz="2000" dirty="0">
              <a:solidFill>
                <a:schemeClr val="bg1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7753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7;p1"/>
          <p:cNvSpPr txBox="1"/>
          <p:nvPr/>
        </p:nvSpPr>
        <p:spPr>
          <a:xfrm>
            <a:off x="348091" y="346997"/>
            <a:ext cx="5124454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pt-BR" sz="3600" dirty="0" smtClean="0">
                <a:solidFill>
                  <a:srgbClr val="BB940A"/>
                </a:solidFill>
                <a:latin typeface="Lexend Black"/>
                <a:ea typeface="Lexend Black"/>
                <a:cs typeface="Lexend Black"/>
                <a:sym typeface="Lexend Black"/>
              </a:rPr>
              <a:t>+ MAIS CONTEÚDO</a:t>
            </a:r>
            <a:endParaRPr lang="pt-BR" sz="3600" dirty="0">
              <a:solidFill>
                <a:srgbClr val="BB940A"/>
              </a:solidFill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" name="Google Shape;87;p1"/>
          <p:cNvSpPr txBox="1"/>
          <p:nvPr/>
        </p:nvSpPr>
        <p:spPr>
          <a:xfrm>
            <a:off x="821747" y="2145716"/>
            <a:ext cx="7500505" cy="359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MATERIAIS PARA ESCOLA BÍBLICA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promessistas.org/</a:t>
            </a:r>
            <a:r>
              <a:rPr lang="pt-BR" sz="1800" b="1" dirty="0" err="1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licoes-biblicas</a:t>
            </a:r>
            <a:r>
              <a:rPr lang="pt-BR" sz="1800" b="1" dirty="0" smtClean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/lb341/</a:t>
            </a:r>
            <a:endParaRPr lang="pt-BR" sz="1800" b="1" dirty="0" smtClean="0">
              <a:solidFill>
                <a:srgbClr val="20124D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PROGRAMA ESCOLA BÍBLICA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QUARTA-FEIRA 20H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TV VIVA PROMESSA: </a:t>
            </a:r>
            <a:r>
              <a:rPr lang="pt-BR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youtube.com/</a:t>
            </a:r>
            <a:r>
              <a:rPr lang="pt-BR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promessistasbrasil</a:t>
            </a:r>
            <a:endParaRPr lang="pt-BR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ADQUIRA LIÇÕES BÍBLICAS 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editorapromessa.com.br</a:t>
            </a: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srgbClr val="FFFF00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schemeClr val="accent4">
                    <a:lumMod val="75000"/>
                  </a:schemeClr>
                </a:solidFill>
                <a:latin typeface="Lexend Black" panose="020B0604020202020204" charset="0"/>
                <a:sym typeface="Comfortaa"/>
              </a:rPr>
              <a:t>INSTAGRAM E FACEBOOK</a:t>
            </a:r>
          </a:p>
          <a:p>
            <a:pPr lvl="0"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@</a:t>
            </a:r>
            <a:r>
              <a:rPr lang="pt-BR" sz="1800" b="1" dirty="0" err="1">
                <a:solidFill>
                  <a:schemeClr val="bg1"/>
                </a:solidFill>
                <a:latin typeface="Lexend Black" panose="020B0604020202020204" charset="0"/>
                <a:ea typeface="Comfortaa"/>
                <a:cs typeface="Comfortaa"/>
                <a:sym typeface="Comfortaa"/>
              </a:rPr>
              <a:t>editorapromessa</a:t>
            </a:r>
            <a:endParaRPr lang="pt-BR" sz="1800" b="1" dirty="0">
              <a:solidFill>
                <a:schemeClr val="bg1"/>
              </a:solidFill>
              <a:latin typeface="Lexend Black" panose="020B0604020202020204" charset="0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86841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450</Words>
  <Application>Microsoft Office PowerPoint</Application>
  <PresentationFormat>Apresentação na tela (4:3)</PresentationFormat>
  <Paragraphs>47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Comfortaa</vt:lpstr>
      <vt:lpstr>Calibri</vt:lpstr>
      <vt:lpstr>Lexend Black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30</cp:revision>
  <dcterms:created xsi:type="dcterms:W3CDTF">2022-09-15T12:32:47Z</dcterms:created>
  <dcterms:modified xsi:type="dcterms:W3CDTF">2022-10-02T15:11:48Z</dcterms:modified>
</cp:coreProperties>
</file>