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4"/>
    <p:sldMasterId id="214748365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68580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  <p:embeddedFont>
      <p:font typeface="Comfortaa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oboto-regular.fntdata"/><Relationship Id="rId21" Type="http://schemas.openxmlformats.org/officeDocument/2006/relationships/slide" Target="slides/slide14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Comfortaa-regular.fntdata"/><Relationship Id="rId25" Type="http://schemas.openxmlformats.org/officeDocument/2006/relationships/font" Target="fonts/Roboto-boldItalic.fntdata"/><Relationship Id="rId27" Type="http://schemas.openxmlformats.org/officeDocument/2006/relationships/font" Target="fonts/Comfortaa-bold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2020a5ef6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g12020a5ef66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2020a5ef6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12020a5ef66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2020a5ef6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g12020a5ef66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2020a5f05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g12020a5f05e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2020a5f05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g12020a5f05e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2020a5f05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12020a5f05e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2020a5f05e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12020a5f05e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2020a5f05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12020a5f05e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2020a5f05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12020a5f05e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2020a5f05e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12020a5f05e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3b0a7985d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13b0a7985db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>
  <p:cSld name="Slide de Título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 txBox="1"/>
          <p:nvPr>
            <p:ph type="ctrTitle"/>
          </p:nvPr>
        </p:nvSpPr>
        <p:spPr>
          <a:xfrm>
            <a:off x="685800" y="1870363"/>
            <a:ext cx="7772400" cy="20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4"/>
          <p:cNvSpPr txBox="1"/>
          <p:nvPr>
            <p:ph idx="1" type="subTitle"/>
          </p:nvPr>
        </p:nvSpPr>
        <p:spPr>
          <a:xfrm>
            <a:off x="1143000" y="4395072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335352" y="172192"/>
            <a:ext cx="6867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" type="body"/>
          </p:nvPr>
        </p:nvSpPr>
        <p:spPr>
          <a:xfrm>
            <a:off x="628650" y="1785669"/>
            <a:ext cx="7886700" cy="40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342296" y="282378"/>
            <a:ext cx="6955800" cy="9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body"/>
          </p:nvPr>
        </p:nvSpPr>
        <p:spPr>
          <a:xfrm>
            <a:off x="713232" y="1751163"/>
            <a:ext cx="3886200" cy="44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2" type="body"/>
          </p:nvPr>
        </p:nvSpPr>
        <p:spPr>
          <a:xfrm>
            <a:off x="4713732" y="1751163"/>
            <a:ext cx="3886200" cy="44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623888" y="2477193"/>
            <a:ext cx="7886700" cy="237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623888" y="4882356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/>
          <p:nvPr>
            <p:ph type="ctrTitle"/>
          </p:nvPr>
        </p:nvSpPr>
        <p:spPr>
          <a:xfrm>
            <a:off x="685800" y="1870363"/>
            <a:ext cx="7772400" cy="20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" type="subTitle"/>
          </p:nvPr>
        </p:nvSpPr>
        <p:spPr>
          <a:xfrm>
            <a:off x="1143000" y="4395072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274967" y="163566"/>
            <a:ext cx="70401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28650" y="1802921"/>
            <a:ext cx="7886700" cy="40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/>
          <p:nvPr>
            <p:ph type="title"/>
          </p:nvPr>
        </p:nvSpPr>
        <p:spPr>
          <a:xfrm>
            <a:off x="247406" y="256500"/>
            <a:ext cx="6929700" cy="9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" type="body"/>
          </p:nvPr>
        </p:nvSpPr>
        <p:spPr>
          <a:xfrm>
            <a:off x="713232" y="1708031"/>
            <a:ext cx="3886200" cy="45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2" type="body"/>
          </p:nvPr>
        </p:nvSpPr>
        <p:spPr>
          <a:xfrm>
            <a:off x="4713732" y="1708031"/>
            <a:ext cx="3886200" cy="45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/>
          <p:nvPr>
            <p:ph type="title"/>
          </p:nvPr>
        </p:nvSpPr>
        <p:spPr>
          <a:xfrm>
            <a:off x="623888" y="2477193"/>
            <a:ext cx="7886700" cy="237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" type="body"/>
          </p:nvPr>
        </p:nvSpPr>
        <p:spPr>
          <a:xfrm>
            <a:off x="623888" y="4882356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5.jpg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5" Type="http://schemas.openxmlformats.org/officeDocument/2006/relationships/slideLayout" Target="../slideLayouts/slideLayout9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"/>
          <p:cNvSpPr txBox="1"/>
          <p:nvPr>
            <p:ph idx="1" type="body"/>
          </p:nvPr>
        </p:nvSpPr>
        <p:spPr>
          <a:xfrm>
            <a:off x="365768" y="1516524"/>
            <a:ext cx="8387400" cy="49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type="title"/>
          </p:nvPr>
        </p:nvSpPr>
        <p:spPr>
          <a:xfrm>
            <a:off x="358220" y="319177"/>
            <a:ext cx="7886700" cy="83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b="1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365768" y="403402"/>
            <a:ext cx="58854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b="1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365768" y="1526876"/>
            <a:ext cx="8387400" cy="50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2"/>
    <p:sldLayoutId id="2147483654" r:id="rId3"/>
    <p:sldLayoutId id="2147483655" r:id="rId4"/>
    <p:sldLayoutId id="2147483656" r:id="rId5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/>
          <p:nvPr/>
        </p:nvSpPr>
        <p:spPr>
          <a:xfrm flipH="1">
            <a:off x="7533300" y="-76200"/>
            <a:ext cx="1610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0">
                <a:solidFill>
                  <a:srgbClr val="FFFFFF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4</a:t>
            </a:r>
            <a:endParaRPr b="1" sz="10000">
              <a:solidFill>
                <a:srgbClr val="FFFFFF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" y="0"/>
            <a:ext cx="914393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4"/>
          <p:cNvSpPr txBox="1"/>
          <p:nvPr/>
        </p:nvSpPr>
        <p:spPr>
          <a:xfrm>
            <a:off x="4832400" y="4351575"/>
            <a:ext cx="43116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QUEM SOU EU E POR QUE ESTOU AQUI?</a:t>
            </a:r>
            <a:endParaRPr b="1" sz="4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0" name="Google Shape;50;p14"/>
          <p:cNvSpPr txBox="1"/>
          <p:nvPr/>
        </p:nvSpPr>
        <p:spPr>
          <a:xfrm flipH="1">
            <a:off x="3721263" y="4377075"/>
            <a:ext cx="1610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0">
                <a:solidFill>
                  <a:srgbClr val="FFFFFF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4</a:t>
            </a:r>
            <a:endParaRPr b="1" sz="10000">
              <a:solidFill>
                <a:srgbClr val="FFFFFF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ctrTitle"/>
          </p:nvPr>
        </p:nvSpPr>
        <p:spPr>
          <a:xfrm>
            <a:off x="318975" y="371200"/>
            <a:ext cx="39396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3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TEXTO-BASE</a:t>
            </a:r>
            <a:endParaRPr sz="3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6" name="Google Shape;56;p15"/>
          <p:cNvSpPr txBox="1"/>
          <p:nvPr/>
        </p:nvSpPr>
        <p:spPr>
          <a:xfrm>
            <a:off x="2455875" y="2822950"/>
            <a:ext cx="6321300" cy="30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latin typeface="Comfortaa"/>
                <a:ea typeface="Comfortaa"/>
                <a:cs typeface="Comfortaa"/>
                <a:sym typeface="Comfortaa"/>
              </a:rPr>
              <a:t>Criou Deus o homem à sua imagem, à imagem de Deus os criou; homem e mulher os criou. (Gn 1:27)</a:t>
            </a:r>
            <a:endParaRPr b="1" sz="4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/>
          <p:nvPr>
            <p:ph type="ctrTitle"/>
          </p:nvPr>
        </p:nvSpPr>
        <p:spPr>
          <a:xfrm>
            <a:off x="318975" y="447400"/>
            <a:ext cx="39396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OBJETIVO </a:t>
            </a:r>
            <a:endParaRPr sz="3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2" name="Google Shape;62;p16"/>
          <p:cNvSpPr txBox="1"/>
          <p:nvPr/>
        </p:nvSpPr>
        <p:spPr>
          <a:xfrm>
            <a:off x="1818450" y="3224575"/>
            <a:ext cx="7113300" cy="30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fortaa"/>
                <a:ea typeface="Comfortaa"/>
                <a:cs typeface="Comfortaa"/>
                <a:sym typeface="Comfortaa"/>
              </a:rPr>
              <a:t>Apresentar a cosmovisão bíblica sobre a origem e o propósito do ser humano, encorajando-o a valorizar a vida e manifestar a glória de Deus. 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type="ctrTitle"/>
          </p:nvPr>
        </p:nvSpPr>
        <p:spPr>
          <a:xfrm>
            <a:off x="318975" y="447400"/>
            <a:ext cx="39396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INTRODUÇÃO</a:t>
            </a:r>
            <a:endParaRPr sz="3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8" name="Google Shape;68;p17"/>
          <p:cNvSpPr txBox="1"/>
          <p:nvPr/>
        </p:nvSpPr>
        <p:spPr>
          <a:xfrm>
            <a:off x="1754675" y="3254700"/>
            <a:ext cx="7113300" cy="21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fortaa"/>
                <a:ea typeface="Comfortaa"/>
                <a:cs typeface="Comfortaa"/>
                <a:sym typeface="Comfortaa"/>
              </a:rPr>
              <a:t>As Escrituras negam a ideia de que o homem é um simples produto das forças naturais irracionais. Elas ligam a sua existência a uma causa distinta da simples natureza, a saber, é um ato criativo de Deus.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8"/>
          <p:cNvSpPr txBox="1"/>
          <p:nvPr/>
        </p:nvSpPr>
        <p:spPr>
          <a:xfrm>
            <a:off x="4715551" y="4214450"/>
            <a:ext cx="41046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Aprofundando o tema</a:t>
            </a:r>
            <a:endParaRPr b="1" sz="35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ctrTitle"/>
          </p:nvPr>
        </p:nvSpPr>
        <p:spPr>
          <a:xfrm>
            <a:off x="318975" y="447400"/>
            <a:ext cx="73368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APROFUNDANDO O TEMA</a:t>
            </a:r>
            <a:endParaRPr sz="4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0" name="Google Shape;80;p19"/>
          <p:cNvSpPr txBox="1"/>
          <p:nvPr/>
        </p:nvSpPr>
        <p:spPr>
          <a:xfrm>
            <a:off x="2030700" y="3829500"/>
            <a:ext cx="7113300" cy="21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fortaa"/>
                <a:ea typeface="Comfortaa"/>
                <a:cs typeface="Comfortaa"/>
                <a:sym typeface="Comfortaa"/>
              </a:rPr>
              <a:t>1. Sou criação de Deus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fortaa"/>
                <a:ea typeface="Comfortaa"/>
                <a:cs typeface="Comfortaa"/>
                <a:sym typeface="Comfortaa"/>
              </a:rPr>
              <a:t>2. Sou imagem de Deus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type="ctrTitle"/>
          </p:nvPr>
        </p:nvSpPr>
        <p:spPr>
          <a:xfrm>
            <a:off x="318975" y="447400"/>
            <a:ext cx="73368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APROFUNDANDO O TEMA</a:t>
            </a:r>
            <a:endParaRPr sz="4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6" name="Google Shape;86;p20"/>
          <p:cNvSpPr txBox="1"/>
          <p:nvPr/>
        </p:nvSpPr>
        <p:spPr>
          <a:xfrm>
            <a:off x="1015350" y="1708325"/>
            <a:ext cx="7113300" cy="46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01. O ser humano pode afirmar, com certeza, que é criação de Deus? Quais são suas partes constitutivas? Tome por base Gn 1:27; 2:7; Dt 10:22; Ez 18:4; At 2:41 e os primeiros parágrafos do item 1.</a:t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02. Com base nos últimos parágrafos do item 1, responda: por que estamos aqui? Leia Is 43:7; Sl 104:31.</a:t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03. Fale sobre a pessoalidade como um aspecto do ser criado à imagem e semelhança de Deus. Leia Gn 1:27,28; 2:15. Baseie-se também no item 2.</a:t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04. Com a ajuda do item 2, explique o que significa sermos portadores de espiritualidade e quais as implicações de possuirmos este aspecto da imagem e semelhança de Deus. Leia também Os 6:3a; Sl 95:6; Sl 119:168. </a:t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1"/>
          <p:cNvSpPr txBox="1"/>
          <p:nvPr/>
        </p:nvSpPr>
        <p:spPr>
          <a:xfrm>
            <a:off x="4715551" y="4214450"/>
            <a:ext cx="41046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Aplicando o tema</a:t>
            </a:r>
            <a:endParaRPr b="1" sz="4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2"/>
          <p:cNvSpPr txBox="1"/>
          <p:nvPr>
            <p:ph type="ctrTitle"/>
          </p:nvPr>
        </p:nvSpPr>
        <p:spPr>
          <a:xfrm>
            <a:off x="191400" y="307400"/>
            <a:ext cx="79428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1. Somos criação de Deus, valorizemos a vida!</a:t>
            </a:r>
            <a:endParaRPr sz="2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8" name="Google Shape;98;p22"/>
          <p:cNvSpPr txBox="1"/>
          <p:nvPr/>
        </p:nvSpPr>
        <p:spPr>
          <a:xfrm>
            <a:off x="2065200" y="2403900"/>
            <a:ext cx="5013600" cy="20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Certos de que fomos criados por Deus, valorizemos a vida porque ela é boa como</a:t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Deus é bom. </a:t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9" name="Google Shape;99;p22"/>
          <p:cNvSpPr txBox="1"/>
          <p:nvPr/>
        </p:nvSpPr>
        <p:spPr>
          <a:xfrm>
            <a:off x="697950" y="5328725"/>
            <a:ext cx="77481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05. Que diferença faz em sua vida saber que você foi criado por um Deus perfeito e bom? Como você imagina que viveríamos, se não houvesse nenhum propósito divino a nosso respeito? Leia Ec 9:7-10. </a:t>
            </a:r>
            <a:endParaRPr b="1"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/>
          <p:nvPr>
            <p:ph type="ctrTitle"/>
          </p:nvPr>
        </p:nvSpPr>
        <p:spPr>
          <a:xfrm>
            <a:off x="191400" y="307400"/>
            <a:ext cx="80385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19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2.  Somos imagem de Deus, manifestemos sua glória!</a:t>
            </a:r>
            <a:endParaRPr sz="19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5" name="Google Shape;105;p23"/>
          <p:cNvSpPr txBox="1"/>
          <p:nvPr/>
        </p:nvSpPr>
        <p:spPr>
          <a:xfrm>
            <a:off x="1840575" y="2494200"/>
            <a:ext cx="57180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Em Cristo, refletimos a glória santa e somos diariamente transformados por essa mesma glória ( 2 Co 3:18).</a:t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6" name="Google Shape;106;p23"/>
          <p:cNvSpPr txBox="1"/>
          <p:nvPr/>
        </p:nvSpPr>
        <p:spPr>
          <a:xfrm>
            <a:off x="697950" y="5289725"/>
            <a:ext cx="77481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06. Você conhece alguém que sofre emocionalmente por não ter a aparência estética que gostaria? Com base nesta segunda aplicação, o que poderíamos dizer a tal pessoa?</a:t>
            </a:r>
            <a:endParaRPr b="1"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/>
          <p:nvPr>
            <p:ph type="ctrTitle"/>
          </p:nvPr>
        </p:nvSpPr>
        <p:spPr>
          <a:xfrm>
            <a:off x="191400" y="307400"/>
            <a:ext cx="80385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3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DESAFIO PARA A VIDA</a:t>
            </a:r>
            <a:endParaRPr sz="23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2" name="Google Shape;112;p24"/>
          <p:cNvSpPr txBox="1"/>
          <p:nvPr/>
        </p:nvSpPr>
        <p:spPr>
          <a:xfrm>
            <a:off x="2065200" y="1819950"/>
            <a:ext cx="5013600" cy="4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Separe um tempo para orar e agradecer a Deus por ser sua criação e existir para a sua glória. </a:t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Procure conversar com alguma pessoa que precise dessa mensagem. </a:t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/>
          <p:nvPr>
            <p:ph type="ctrTitle"/>
          </p:nvPr>
        </p:nvSpPr>
        <p:spPr>
          <a:xfrm>
            <a:off x="191400" y="307400"/>
            <a:ext cx="80385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3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PRÓXIMO ESTUDO</a:t>
            </a:r>
            <a:endParaRPr sz="23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8" name="Google Shape;118;p25"/>
          <p:cNvSpPr txBox="1"/>
          <p:nvPr/>
        </p:nvSpPr>
        <p:spPr>
          <a:xfrm>
            <a:off x="3883350" y="4690750"/>
            <a:ext cx="50136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lt1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Lição 5 </a:t>
            </a:r>
            <a:endParaRPr b="1" sz="3000">
              <a:solidFill>
                <a:schemeClr val="lt1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O que há de errado com o mundo</a:t>
            </a:r>
            <a:endParaRPr b="1" sz="3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>
            <p:ph type="ctrTitle"/>
          </p:nvPr>
        </p:nvSpPr>
        <p:spPr>
          <a:xfrm>
            <a:off x="191400" y="307400"/>
            <a:ext cx="80385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Comfortaa"/>
              <a:buChar char="+"/>
            </a:pPr>
            <a:r>
              <a:rPr lang="en-US" sz="23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Mais conteúdo</a:t>
            </a:r>
            <a:endParaRPr sz="23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4" name="Google Shape;124;p26"/>
          <p:cNvSpPr txBox="1"/>
          <p:nvPr/>
        </p:nvSpPr>
        <p:spPr>
          <a:xfrm>
            <a:off x="1738700" y="2297400"/>
            <a:ext cx="58026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MATERIAIS PARA ESCOLA BÍBLICA </a:t>
            </a:r>
            <a:endParaRPr b="1" sz="2000">
              <a:solidFill>
                <a:schemeClr val="lt1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promessistas.org/licoes-biblicas/lb340/</a:t>
            </a:r>
            <a:endParaRPr b="1" sz="2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FFFF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FFFFF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PROGRAMA ESCOLA BÍBLICA</a:t>
            </a:r>
            <a:endParaRPr b="1" sz="2200">
              <a:solidFill>
                <a:srgbClr val="FFFFFF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QUARTA-FEIRA 20H </a:t>
            </a:r>
            <a:endParaRPr b="1" sz="2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TV VIVA PROMESSA: </a:t>
            </a:r>
            <a:r>
              <a:rPr b="1" lang="en-US" sz="16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youtube.com/promessistasbrasil</a:t>
            </a:r>
            <a:endParaRPr b="1" sz="16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FFFF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FFFFF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ADQUIRA LIÇÕES BÍBLICAS </a:t>
            </a:r>
            <a:endParaRPr b="1" sz="2200">
              <a:solidFill>
                <a:srgbClr val="FFFFFF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editorapromessa.com.br</a:t>
            </a:r>
            <a:endParaRPr b="1" sz="2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FFFF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INSTAGRAM E FACEBOOK</a:t>
            </a:r>
            <a:endParaRPr b="1" sz="2200">
              <a:solidFill>
                <a:schemeClr val="lt1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@editorapromessa</a:t>
            </a:r>
            <a:endParaRPr b="1" sz="200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2_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