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7" r:id="rId4"/>
    <p:sldMasterId id="214748365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6858000" cx="9144000"/>
  <p:notesSz cx="6858000" cy="9144000"/>
  <p:embeddedFontLst>
    <p:embeddedFont>
      <p:font typeface="Roboto"/>
      <p:regular r:id="rId22"/>
      <p:bold r:id="rId23"/>
      <p:italic r:id="rId24"/>
      <p:boldItalic r:id="rId25"/>
    </p:embeddedFont>
    <p:embeddedFont>
      <p:font typeface="Comfortaa"/>
      <p:regular r:id="rId26"/>
      <p:bold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oboto-regular.fntdata"/><Relationship Id="rId21" Type="http://schemas.openxmlformats.org/officeDocument/2006/relationships/slide" Target="slides/slide14.xml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font" Target="fonts/Comfortaa-regular.fntdata"/><Relationship Id="rId25" Type="http://schemas.openxmlformats.org/officeDocument/2006/relationships/font" Target="fonts/Roboto-boldItalic.fntdata"/><Relationship Id="rId27" Type="http://schemas.openxmlformats.org/officeDocument/2006/relationships/font" Target="fonts/Comfortaa-bold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2020a5ef66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g12020a5ef66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2020a5ef6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g12020a5ef66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2020a5ef66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g12020a5ef66_0_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2020a5f05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g12020a5f05e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2020a5f05e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g12020a5f05e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2020a5f05e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g12020a5f05e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2020a5f05e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g12020a5f05e_0_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2020a5f05e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12020a5f05e_0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2020a5f05e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12020a5f05e_0_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2020a5f05e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g12020a5f05e_0_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3b0a7985d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g13b0a7985db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>
  <p:cSld name="Slide de Título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4"/>
          <p:cNvSpPr txBox="1"/>
          <p:nvPr>
            <p:ph type="ctrTitle"/>
          </p:nvPr>
        </p:nvSpPr>
        <p:spPr>
          <a:xfrm>
            <a:off x="685800" y="1870363"/>
            <a:ext cx="7772400" cy="202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" name="Google Shape;12;p4"/>
          <p:cNvSpPr txBox="1"/>
          <p:nvPr>
            <p:ph idx="1" type="subTitle"/>
          </p:nvPr>
        </p:nvSpPr>
        <p:spPr>
          <a:xfrm>
            <a:off x="1143000" y="4395072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/>
          <p:nvPr>
            <p:ph type="title"/>
          </p:nvPr>
        </p:nvSpPr>
        <p:spPr>
          <a:xfrm>
            <a:off x="335352" y="172192"/>
            <a:ext cx="68676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" type="body"/>
          </p:nvPr>
        </p:nvSpPr>
        <p:spPr>
          <a:xfrm>
            <a:off x="628650" y="1785669"/>
            <a:ext cx="7886700" cy="40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/>
          <p:nvPr>
            <p:ph type="title"/>
          </p:nvPr>
        </p:nvSpPr>
        <p:spPr>
          <a:xfrm>
            <a:off x="342296" y="282378"/>
            <a:ext cx="6955800" cy="92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6"/>
          <p:cNvSpPr txBox="1"/>
          <p:nvPr>
            <p:ph idx="1" type="body"/>
          </p:nvPr>
        </p:nvSpPr>
        <p:spPr>
          <a:xfrm>
            <a:off x="713232" y="1751163"/>
            <a:ext cx="3886200" cy="44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2" type="body"/>
          </p:nvPr>
        </p:nvSpPr>
        <p:spPr>
          <a:xfrm>
            <a:off x="4713732" y="1751163"/>
            <a:ext cx="3886200" cy="44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/>
          <p:nvPr>
            <p:ph type="title"/>
          </p:nvPr>
        </p:nvSpPr>
        <p:spPr>
          <a:xfrm>
            <a:off x="623888" y="2477193"/>
            <a:ext cx="7886700" cy="237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" type="body"/>
          </p:nvPr>
        </p:nvSpPr>
        <p:spPr>
          <a:xfrm>
            <a:off x="623888" y="4882356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9"/>
          <p:cNvSpPr txBox="1"/>
          <p:nvPr>
            <p:ph type="ctrTitle"/>
          </p:nvPr>
        </p:nvSpPr>
        <p:spPr>
          <a:xfrm>
            <a:off x="685800" y="1870363"/>
            <a:ext cx="7772400" cy="202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" type="subTitle"/>
          </p:nvPr>
        </p:nvSpPr>
        <p:spPr>
          <a:xfrm>
            <a:off x="1143000" y="4395072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274967" y="163566"/>
            <a:ext cx="70401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628650" y="1802921"/>
            <a:ext cx="7886700" cy="40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1"/>
          <p:cNvSpPr txBox="1"/>
          <p:nvPr>
            <p:ph type="title"/>
          </p:nvPr>
        </p:nvSpPr>
        <p:spPr>
          <a:xfrm>
            <a:off x="247406" y="256500"/>
            <a:ext cx="6929700" cy="92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1"/>
          <p:cNvSpPr txBox="1"/>
          <p:nvPr>
            <p:ph idx="1" type="body"/>
          </p:nvPr>
        </p:nvSpPr>
        <p:spPr>
          <a:xfrm>
            <a:off x="713232" y="1708031"/>
            <a:ext cx="3886200" cy="45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2" type="body"/>
          </p:nvPr>
        </p:nvSpPr>
        <p:spPr>
          <a:xfrm>
            <a:off x="4713732" y="1708031"/>
            <a:ext cx="3886200" cy="45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/>
          <p:nvPr>
            <p:ph type="title"/>
          </p:nvPr>
        </p:nvSpPr>
        <p:spPr>
          <a:xfrm>
            <a:off x="623888" y="2477193"/>
            <a:ext cx="7886700" cy="237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" type="body"/>
          </p:nvPr>
        </p:nvSpPr>
        <p:spPr>
          <a:xfrm>
            <a:off x="623888" y="4882356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3.jp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3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5.jpg"/><Relationship Id="rId2" Type="http://schemas.openxmlformats.org/officeDocument/2006/relationships/slideLayout" Target="../slideLayouts/slideLayout6.xml"/><Relationship Id="rId3" Type="http://schemas.openxmlformats.org/officeDocument/2006/relationships/slideLayout" Target="../slideLayouts/slideLayout7.xml"/><Relationship Id="rId4" Type="http://schemas.openxmlformats.org/officeDocument/2006/relationships/slideLayout" Target="../slideLayouts/slideLayout8.xml"/><Relationship Id="rId5" Type="http://schemas.openxmlformats.org/officeDocument/2006/relationships/slideLayout" Target="../slideLayouts/slideLayout9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3"/>
          <p:cNvSpPr txBox="1"/>
          <p:nvPr>
            <p:ph idx="1" type="body"/>
          </p:nvPr>
        </p:nvSpPr>
        <p:spPr>
          <a:xfrm>
            <a:off x="365768" y="1516524"/>
            <a:ext cx="8387400" cy="49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type="title"/>
          </p:nvPr>
        </p:nvSpPr>
        <p:spPr>
          <a:xfrm>
            <a:off x="358220" y="319177"/>
            <a:ext cx="7886700" cy="83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b="1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type="title"/>
          </p:nvPr>
        </p:nvSpPr>
        <p:spPr>
          <a:xfrm>
            <a:off x="365768" y="403402"/>
            <a:ext cx="5885400" cy="65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b="1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" name="Google Shape;25;p8"/>
          <p:cNvSpPr txBox="1"/>
          <p:nvPr>
            <p:ph idx="1" type="body"/>
          </p:nvPr>
        </p:nvSpPr>
        <p:spPr>
          <a:xfrm>
            <a:off x="365768" y="1526876"/>
            <a:ext cx="8387400" cy="50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2"/>
    <p:sldLayoutId id="2147483654" r:id="rId3"/>
    <p:sldLayoutId id="2147483655" r:id="rId4"/>
    <p:sldLayoutId id="2147483656" r:id="rId5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 txBox="1"/>
          <p:nvPr/>
        </p:nvSpPr>
        <p:spPr>
          <a:xfrm flipH="1">
            <a:off x="7533300" y="-76200"/>
            <a:ext cx="16107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0">
                <a:solidFill>
                  <a:srgbClr val="FFFFFF"/>
                </a:solidFill>
                <a:highlight>
                  <a:srgbClr val="20124D"/>
                </a:highlight>
                <a:latin typeface="Comfortaa"/>
                <a:ea typeface="Comfortaa"/>
                <a:cs typeface="Comfortaa"/>
                <a:sym typeface="Comfortaa"/>
              </a:rPr>
              <a:t>5</a:t>
            </a:r>
            <a:endParaRPr b="1" sz="10000">
              <a:solidFill>
                <a:srgbClr val="FFFFFF"/>
              </a:solidFill>
              <a:highlight>
                <a:srgbClr val="20124D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" y="0"/>
            <a:ext cx="914393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14"/>
          <p:cNvSpPr txBox="1"/>
          <p:nvPr/>
        </p:nvSpPr>
        <p:spPr>
          <a:xfrm>
            <a:off x="4832400" y="4351575"/>
            <a:ext cx="43116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O QUE HÁ DE ERRADO COM O MUNDO</a:t>
            </a:r>
            <a:endParaRPr b="1" sz="4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0" name="Google Shape;50;p14"/>
          <p:cNvSpPr txBox="1"/>
          <p:nvPr/>
        </p:nvSpPr>
        <p:spPr>
          <a:xfrm flipH="1">
            <a:off x="3721263" y="4377075"/>
            <a:ext cx="16107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0">
                <a:solidFill>
                  <a:srgbClr val="FFFFFF"/>
                </a:solidFill>
                <a:highlight>
                  <a:srgbClr val="20124D"/>
                </a:highlight>
                <a:latin typeface="Comfortaa"/>
                <a:ea typeface="Comfortaa"/>
                <a:cs typeface="Comfortaa"/>
                <a:sym typeface="Comfortaa"/>
              </a:rPr>
              <a:t>5</a:t>
            </a:r>
            <a:endParaRPr b="1" sz="10000">
              <a:solidFill>
                <a:srgbClr val="FFFFFF"/>
              </a:solidFill>
              <a:highlight>
                <a:srgbClr val="20124D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ctrTitle"/>
          </p:nvPr>
        </p:nvSpPr>
        <p:spPr>
          <a:xfrm>
            <a:off x="318975" y="371200"/>
            <a:ext cx="39396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sz="3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TEXTO-BASE</a:t>
            </a:r>
            <a:endParaRPr sz="30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6" name="Google Shape;56;p15"/>
          <p:cNvSpPr txBox="1"/>
          <p:nvPr/>
        </p:nvSpPr>
        <p:spPr>
          <a:xfrm>
            <a:off x="749875" y="3014325"/>
            <a:ext cx="8154900" cy="30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latin typeface="Comfortaa"/>
                <a:ea typeface="Comfortaa"/>
                <a:cs typeface="Comfortaa"/>
                <a:sym typeface="Comfortaa"/>
              </a:rPr>
              <a:t>“Coma livremente de qualquer árvore do jardim, mas não coma da árvore do conhecimento do bem e do mal, porque no dia em que dela comer, certamente você morrerá”. (Gn 2:16-17–NVI)</a:t>
            </a:r>
            <a:endParaRPr b="1" sz="35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/>
          <p:nvPr>
            <p:ph type="ctrTitle"/>
          </p:nvPr>
        </p:nvSpPr>
        <p:spPr>
          <a:xfrm>
            <a:off x="318975" y="447400"/>
            <a:ext cx="39396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500"/>
              <a:buFont typeface="Arial"/>
              <a:buNone/>
            </a:pPr>
            <a:r>
              <a:rPr lang="en-US" sz="4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OBJETIVO </a:t>
            </a:r>
            <a:endParaRPr sz="30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2" name="Google Shape;62;p16"/>
          <p:cNvSpPr txBox="1"/>
          <p:nvPr/>
        </p:nvSpPr>
        <p:spPr>
          <a:xfrm>
            <a:off x="1818450" y="3224575"/>
            <a:ext cx="7113300" cy="30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fortaa"/>
                <a:ea typeface="Comfortaa"/>
                <a:cs typeface="Comfortaa"/>
                <a:sym typeface="Comfortaa"/>
              </a:rPr>
              <a:t>Refletir, à luz da cosmovisão cristã, que o pecado e suas consequências são a resposta para tudo o que há de errado com o mundo.</a:t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/>
          <p:nvPr>
            <p:ph type="ctrTitle"/>
          </p:nvPr>
        </p:nvSpPr>
        <p:spPr>
          <a:xfrm>
            <a:off x="318975" y="447400"/>
            <a:ext cx="39396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500"/>
              <a:buFont typeface="Arial"/>
              <a:buNone/>
            </a:pPr>
            <a:r>
              <a:rPr lang="en-US" sz="4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INTRODUÇÃO</a:t>
            </a:r>
            <a:endParaRPr sz="30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8" name="Google Shape;68;p17"/>
          <p:cNvSpPr txBox="1"/>
          <p:nvPr/>
        </p:nvSpPr>
        <p:spPr>
          <a:xfrm>
            <a:off x="1627075" y="3765075"/>
            <a:ext cx="7113300" cy="21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fortaa"/>
                <a:ea typeface="Comfortaa"/>
                <a:cs typeface="Comfortaa"/>
                <a:sym typeface="Comfortaa"/>
              </a:rPr>
              <a:t>Neste estudo, iremos responder a terceira pergunta: “O que há de errado com o mundo?”. Na sequência, analisemos este tema com um pouco mais de atenção.</a:t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8"/>
          <p:cNvSpPr txBox="1"/>
          <p:nvPr/>
        </p:nvSpPr>
        <p:spPr>
          <a:xfrm>
            <a:off x="4715551" y="4214450"/>
            <a:ext cx="4104600" cy="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Aprofundando o tema</a:t>
            </a:r>
            <a:endParaRPr b="1" sz="35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ctrTitle"/>
          </p:nvPr>
        </p:nvSpPr>
        <p:spPr>
          <a:xfrm>
            <a:off x="318975" y="447400"/>
            <a:ext cx="73368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500"/>
              <a:buFont typeface="Arial"/>
              <a:buNone/>
            </a:pPr>
            <a:r>
              <a:rPr lang="en-US" sz="4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APROFUNDANDO O TEMA</a:t>
            </a:r>
            <a:endParaRPr sz="40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0" name="Google Shape;80;p19"/>
          <p:cNvSpPr txBox="1"/>
          <p:nvPr/>
        </p:nvSpPr>
        <p:spPr>
          <a:xfrm>
            <a:off x="2030700" y="3829500"/>
            <a:ext cx="7113300" cy="21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fortaa"/>
                <a:ea typeface="Comfortaa"/>
                <a:cs typeface="Comfortaa"/>
                <a:sym typeface="Comfortaa"/>
              </a:rPr>
              <a:t>1. A origem do pecado</a:t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fortaa"/>
                <a:ea typeface="Comfortaa"/>
                <a:cs typeface="Comfortaa"/>
                <a:sym typeface="Comfortaa"/>
              </a:rPr>
              <a:t>2. As consequências do pecado</a:t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fortaa"/>
                <a:ea typeface="Comfortaa"/>
                <a:cs typeface="Comfortaa"/>
                <a:sym typeface="Comfortaa"/>
              </a:rPr>
              <a:t>3. O problema do mal</a:t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9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/>
          <p:nvPr>
            <p:ph type="ctrTitle"/>
          </p:nvPr>
        </p:nvSpPr>
        <p:spPr>
          <a:xfrm>
            <a:off x="318975" y="447400"/>
            <a:ext cx="73368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500"/>
              <a:buFont typeface="Arial"/>
              <a:buNone/>
            </a:pPr>
            <a:r>
              <a:rPr lang="en-US" sz="4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APROFUNDANDO O TEMA</a:t>
            </a:r>
            <a:endParaRPr sz="40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6" name="Google Shape;86;p20"/>
          <p:cNvSpPr txBox="1"/>
          <p:nvPr/>
        </p:nvSpPr>
        <p:spPr>
          <a:xfrm>
            <a:off x="1015350" y="1708325"/>
            <a:ext cx="7113300" cy="46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01. Segundo a cosmovisão bíblica, porque Gn 3 explica a</a:t>
            </a:r>
            <a:endParaRPr b="1" sz="18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desordem do mundo? Utilize frases do item 1 para explicar.</a:t>
            </a:r>
            <a:endParaRPr b="1" sz="18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02. Com base em Gn 3 e no item 2, aponte as consequências da desobediência à Palavra de Deus.</a:t>
            </a:r>
            <a:endParaRPr b="1" sz="18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Utilize também Rm 1:18-32 para exemplificá-las.</a:t>
            </a:r>
            <a:endParaRPr b="1" sz="18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03. O que é o mal moral e o mal natural? O problema do mal existente no mundo, também pode ser explicado a partir da doutrina da queda.</a:t>
            </a:r>
            <a:endParaRPr b="1" sz="18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04. “O mal é um efeito secundário da liberdade dada por ele às suas criaturas.” “Quando o ser humano caiu, arrastou consigo a natureza.” Comente estas frases.</a:t>
            </a:r>
            <a:endParaRPr b="1" sz="18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9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1"/>
          <p:cNvSpPr txBox="1"/>
          <p:nvPr/>
        </p:nvSpPr>
        <p:spPr>
          <a:xfrm>
            <a:off x="4715551" y="4214450"/>
            <a:ext cx="4104600" cy="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Aplicando o tema</a:t>
            </a:r>
            <a:endParaRPr b="1" sz="4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2"/>
          <p:cNvSpPr txBox="1"/>
          <p:nvPr>
            <p:ph type="ctrTitle"/>
          </p:nvPr>
        </p:nvSpPr>
        <p:spPr>
          <a:xfrm>
            <a:off x="399000" y="459800"/>
            <a:ext cx="66798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2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1. A história da queda nos mostra a </a:t>
            </a:r>
            <a:endParaRPr sz="20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2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gravidade do pecado.</a:t>
            </a:r>
            <a:endParaRPr sz="20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8" name="Google Shape;98;p22"/>
          <p:cNvSpPr txBox="1"/>
          <p:nvPr/>
        </p:nvSpPr>
        <p:spPr>
          <a:xfrm>
            <a:off x="2065200" y="2403900"/>
            <a:ext cx="5013600" cy="20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O pecado nunca é sem preço e seu custo é caro demais. Portanto, não se engane: não brinque com o pecado!</a:t>
            </a:r>
            <a:endParaRPr b="1" sz="3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9" name="Google Shape;99;p22"/>
          <p:cNvSpPr txBox="1"/>
          <p:nvPr/>
        </p:nvSpPr>
        <p:spPr>
          <a:xfrm>
            <a:off x="697950" y="5328725"/>
            <a:ext cx="7748100" cy="12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05. Em que sentido a história da queda nos mostra a gravidade do pecado? Você conhece pessoas que brincam com o pecado? Comente.</a:t>
            </a:r>
            <a:endParaRPr b="1" sz="2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3"/>
          <p:cNvSpPr txBox="1"/>
          <p:nvPr>
            <p:ph type="ctrTitle"/>
          </p:nvPr>
        </p:nvSpPr>
        <p:spPr>
          <a:xfrm>
            <a:off x="420000" y="383600"/>
            <a:ext cx="80385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19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2. A história do mundo nos mostra a </a:t>
            </a:r>
            <a:endParaRPr sz="19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19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graciosidade de Deus.</a:t>
            </a:r>
            <a:endParaRPr sz="19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5" name="Google Shape;105;p23"/>
          <p:cNvSpPr txBox="1"/>
          <p:nvPr/>
        </p:nvSpPr>
        <p:spPr>
          <a:xfrm>
            <a:off x="1840575" y="2494200"/>
            <a:ext cx="5718000" cy="12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Deus irá restaurar o mundo do pecado,</a:t>
            </a:r>
            <a:endParaRPr b="1" sz="3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completamente. </a:t>
            </a:r>
            <a:endParaRPr b="1" sz="3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6" name="Google Shape;106;p23"/>
          <p:cNvSpPr txBox="1"/>
          <p:nvPr/>
        </p:nvSpPr>
        <p:spPr>
          <a:xfrm>
            <a:off x="697950" y="5289725"/>
            <a:ext cx="7748100" cy="12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06. Em que sentido a história do mundo nos mostra a graciosidade de Deus? Mesmo em meio ao caos deste mundo, ainda é possível ver gestos de bondade? Comente estas questões.</a:t>
            </a:r>
            <a:endParaRPr b="1" sz="2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4"/>
          <p:cNvSpPr txBox="1"/>
          <p:nvPr>
            <p:ph type="ctrTitle"/>
          </p:nvPr>
        </p:nvSpPr>
        <p:spPr>
          <a:xfrm>
            <a:off x="191400" y="307400"/>
            <a:ext cx="80385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23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DESAFIO PARA A VIDA</a:t>
            </a:r>
            <a:endParaRPr sz="23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2" name="Google Shape;112;p24"/>
          <p:cNvSpPr txBox="1"/>
          <p:nvPr/>
        </p:nvSpPr>
        <p:spPr>
          <a:xfrm>
            <a:off x="1862100" y="1676375"/>
            <a:ext cx="5419800" cy="4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Orar e falar de Jesus para as pessoas que</a:t>
            </a:r>
            <a:endParaRPr b="1" sz="3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conhece e que não se arrependeram do seu pecado. </a:t>
            </a:r>
            <a:endParaRPr b="1" sz="3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Ler o livro Teologia sistemática: a doutrina do ser humano, do pecado e da salvação. São Paulo: GEVC, 2017.</a:t>
            </a:r>
            <a:endParaRPr b="1" sz="3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5"/>
          <p:cNvSpPr txBox="1"/>
          <p:nvPr>
            <p:ph type="ctrTitle"/>
          </p:nvPr>
        </p:nvSpPr>
        <p:spPr>
          <a:xfrm>
            <a:off x="191400" y="307400"/>
            <a:ext cx="80385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23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PRÓXIMO ESTUDO</a:t>
            </a:r>
            <a:endParaRPr sz="23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8" name="Google Shape;118;p25"/>
          <p:cNvSpPr txBox="1"/>
          <p:nvPr/>
        </p:nvSpPr>
        <p:spPr>
          <a:xfrm>
            <a:off x="3883350" y="4690750"/>
            <a:ext cx="5013600" cy="12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chemeClr val="lt1"/>
                </a:solidFill>
                <a:highlight>
                  <a:srgbClr val="20124D"/>
                </a:highlight>
                <a:latin typeface="Comfortaa"/>
                <a:ea typeface="Comfortaa"/>
                <a:cs typeface="Comfortaa"/>
                <a:sym typeface="Comfortaa"/>
              </a:rPr>
              <a:t>Lição 6 </a:t>
            </a:r>
            <a:endParaRPr b="1" sz="3000">
              <a:solidFill>
                <a:schemeClr val="lt1"/>
              </a:solidFill>
              <a:highlight>
                <a:srgbClr val="20124D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Existe alguma solução?</a:t>
            </a:r>
            <a:endParaRPr b="1" sz="3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9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/>
          <p:nvPr>
            <p:ph type="ctrTitle"/>
          </p:nvPr>
        </p:nvSpPr>
        <p:spPr>
          <a:xfrm>
            <a:off x="191400" y="307400"/>
            <a:ext cx="80385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Comfortaa"/>
              <a:buChar char="+"/>
            </a:pPr>
            <a:r>
              <a:rPr lang="en-US" sz="23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Mais conteúdo</a:t>
            </a:r>
            <a:endParaRPr sz="23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4" name="Google Shape;124;p26"/>
          <p:cNvSpPr txBox="1"/>
          <p:nvPr/>
        </p:nvSpPr>
        <p:spPr>
          <a:xfrm>
            <a:off x="1738700" y="2297400"/>
            <a:ext cx="5802600" cy="12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highlight>
                  <a:srgbClr val="20124D"/>
                </a:highlight>
                <a:latin typeface="Comfortaa"/>
                <a:ea typeface="Comfortaa"/>
                <a:cs typeface="Comfortaa"/>
                <a:sym typeface="Comfortaa"/>
              </a:rPr>
              <a:t>MATERIAIS PARA ESCOLA BÍBLICA </a:t>
            </a:r>
            <a:endParaRPr b="1" sz="2000">
              <a:solidFill>
                <a:schemeClr val="lt1"/>
              </a:solidFill>
              <a:highlight>
                <a:srgbClr val="20124D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promessistas.org/licoes-biblicas/lb340/</a:t>
            </a:r>
            <a:endParaRPr b="1" sz="2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FFFF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FFFFFF"/>
                </a:solidFill>
                <a:highlight>
                  <a:srgbClr val="20124D"/>
                </a:highlight>
                <a:latin typeface="Comfortaa"/>
                <a:ea typeface="Comfortaa"/>
                <a:cs typeface="Comfortaa"/>
                <a:sym typeface="Comfortaa"/>
              </a:rPr>
              <a:t>PROGRAMA ESCOLA BÍBLICA</a:t>
            </a:r>
            <a:endParaRPr b="1" sz="2200">
              <a:solidFill>
                <a:srgbClr val="FFFFFF"/>
              </a:solidFill>
              <a:highlight>
                <a:srgbClr val="20124D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QUARTA-FEIRA 20H </a:t>
            </a:r>
            <a:endParaRPr b="1" sz="2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TV VIVA PROMESSA: </a:t>
            </a:r>
            <a:r>
              <a:rPr b="1" lang="en-US" sz="16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youtube.com/promessistasbrasil</a:t>
            </a:r>
            <a:endParaRPr b="1" sz="16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FFFF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FFFFFF"/>
                </a:solidFill>
                <a:highlight>
                  <a:srgbClr val="20124D"/>
                </a:highlight>
                <a:latin typeface="Comfortaa"/>
                <a:ea typeface="Comfortaa"/>
                <a:cs typeface="Comfortaa"/>
                <a:sym typeface="Comfortaa"/>
              </a:rPr>
              <a:t>ADQUIRA LIÇÕES BÍBLICAS </a:t>
            </a:r>
            <a:endParaRPr b="1" sz="2200">
              <a:solidFill>
                <a:srgbClr val="FFFFFF"/>
              </a:solidFill>
              <a:highlight>
                <a:srgbClr val="20124D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20124D"/>
                </a:solidFill>
                <a:latin typeface="Comfortaa"/>
                <a:ea typeface="Comfortaa"/>
                <a:cs typeface="Comfortaa"/>
                <a:sym typeface="Comfortaa"/>
              </a:rPr>
              <a:t>editorapromessa.com.br</a:t>
            </a:r>
            <a:endParaRPr b="1" sz="2000">
              <a:solidFill>
                <a:srgbClr val="20124D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FFFF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lt1"/>
                </a:solidFill>
                <a:highlight>
                  <a:srgbClr val="20124D"/>
                </a:highlight>
                <a:latin typeface="Comfortaa"/>
                <a:ea typeface="Comfortaa"/>
                <a:cs typeface="Comfortaa"/>
                <a:sym typeface="Comfortaa"/>
              </a:rPr>
              <a:t>INSTAGRAM E FACEBOOK</a:t>
            </a:r>
            <a:endParaRPr b="1" sz="2200">
              <a:solidFill>
                <a:schemeClr val="lt1"/>
              </a:solidFill>
              <a:highlight>
                <a:srgbClr val="20124D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073763"/>
                </a:solidFill>
                <a:latin typeface="Comfortaa"/>
                <a:ea typeface="Comfortaa"/>
                <a:cs typeface="Comfortaa"/>
                <a:sym typeface="Comfortaa"/>
              </a:rPr>
              <a:t>@editorapromessa</a:t>
            </a:r>
            <a:endParaRPr b="1" sz="2000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9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