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75" r:id="rId4"/>
    <p:sldId id="258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9" r:id="rId14"/>
    <p:sldId id="270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3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74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1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06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8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7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2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0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4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73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0724-B615-46AB-A60C-F304CCD6AA93}" type="datetimeFigureOut">
              <a:rPr lang="pt-BR" smtClean="0"/>
              <a:t>28/03/2023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C68E69D7-92B4-4875-A480-EA9B92061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6674775" y="0"/>
            <a:ext cx="2469225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500" dirty="0" smtClean="0">
                <a:solidFill>
                  <a:schemeClr val="bg1"/>
                </a:solidFill>
                <a:latin typeface="Franklin Gothic Demi" panose="020B0703020102020204" pitchFamily="34" charset="0"/>
              </a:rPr>
              <a:t>07</a:t>
            </a:r>
            <a:endParaRPr lang="pt-BR" sz="115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89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 rot="16200000">
            <a:off x="-2207810" y="3665305"/>
            <a:ext cx="527739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LIÇÃO </a:t>
            </a:r>
            <a:r>
              <a:rPr lang="pt-BR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07 </a:t>
            </a:r>
            <a:endParaRPr lang="pt-BR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107997" y="3119249"/>
            <a:ext cx="72261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UMA COMUNIDADE QUE VIVE COM SABEDORIA</a:t>
            </a:r>
          </a:p>
        </p:txBody>
      </p:sp>
    </p:spTree>
    <p:extLst>
      <p:ext uri="{BB962C8B-B14F-4D97-AF65-F5344CB8AC3E}">
        <p14:creationId xmlns:p14="http://schemas.microsoft.com/office/powerpoint/2010/main" val="3571858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 rot="16200000">
            <a:off x="-2207810" y="3711471"/>
            <a:ext cx="52773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TEXTO-BASE</a:t>
            </a:r>
            <a:endParaRPr lang="pt-B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15664" y="3093612"/>
            <a:ext cx="7283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000" i="1" cap="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...deem prova de toda a fidelidade, a fim de que, em todas as coisas, manifestem a beleza da doutrina de Deus, nosso Salvador. </a:t>
            </a:r>
            <a:r>
              <a:rPr lang="pt-BR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(</a:t>
            </a:r>
            <a:r>
              <a:rPr lang="pt-BR" sz="3000" cap="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Tt</a:t>
            </a:r>
            <a:r>
              <a:rPr lang="pt-BR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 2:10 – NAA)</a:t>
            </a:r>
            <a:endParaRPr lang="pt-BR" sz="30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509583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4049486" y="3013501"/>
            <a:ext cx="37098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OBJETIVO</a:t>
            </a:r>
            <a:endParaRPr lang="pt-BR" sz="4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767562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984885" y="3132312"/>
            <a:ext cx="72316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200" cap="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Mostrar que uma igreja organizada no modo missão possui membros com uma conduta exemplar e digna de verdadeiras testemunhas de Cristo.</a:t>
            </a:r>
            <a:endParaRPr lang="pt-BR" sz="3200" cap="all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4" name="Retângulo 3"/>
          <p:cNvSpPr/>
          <p:nvPr/>
        </p:nvSpPr>
        <p:spPr>
          <a:xfrm rot="16200000">
            <a:off x="-2207810" y="3665305"/>
            <a:ext cx="527739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OBJETIVO</a:t>
            </a:r>
            <a:endParaRPr lang="pt-BR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4006690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 rot="16200000">
            <a:off x="-2207810" y="3665305"/>
            <a:ext cx="527739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INTRODUÇÃO</a:t>
            </a:r>
            <a:endParaRPr lang="pt-BR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107997" y="2826437"/>
            <a:ext cx="70171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200" cap="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Era preciso viver com sabedoria, glorificando a Deus em tudo, impactando a todos com um autêntico testemunho cristão.</a:t>
            </a:r>
            <a:endParaRPr lang="pt-BR" sz="3200" cap="all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802293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840480" y="2459504"/>
            <a:ext cx="38535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EXAMINANDO O RECADO </a:t>
            </a:r>
            <a:r>
              <a:rPr lang="pt-BR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DAS PASTORAIS</a:t>
            </a:r>
            <a:endParaRPr lang="pt-BR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571551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741318" y="2553552"/>
            <a:ext cx="7279278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6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1. </a:t>
            </a:r>
            <a:r>
              <a:rPr lang="pt-BR" sz="3600" cap="all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A </a:t>
            </a:r>
            <a:r>
              <a:rPr lang="pt-BR" sz="3600" cap="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sabedoria dos </a:t>
            </a:r>
            <a:r>
              <a:rPr lang="pt-BR" sz="3600" cap="all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idosos</a:t>
            </a:r>
          </a:p>
          <a:p>
            <a:pPr lvl="0" algn="just">
              <a:spcAft>
                <a:spcPts val="1200"/>
              </a:spcAft>
            </a:pPr>
            <a:r>
              <a:rPr lang="pt-BR" sz="36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2</a:t>
            </a:r>
            <a:r>
              <a:rPr lang="pt-BR" sz="36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. </a:t>
            </a:r>
            <a:r>
              <a:rPr lang="pt-BR" sz="3600" cap="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 papel dos </a:t>
            </a:r>
            <a:r>
              <a:rPr lang="pt-BR" sz="3600" cap="all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jovens</a:t>
            </a:r>
          </a:p>
          <a:p>
            <a:pPr lvl="0" algn="just">
              <a:spcAft>
                <a:spcPts val="1200"/>
              </a:spcAft>
            </a:pPr>
            <a:r>
              <a:rPr lang="pt-BR" sz="36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3</a:t>
            </a:r>
            <a:r>
              <a:rPr lang="pt-BR" sz="36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. </a:t>
            </a:r>
            <a:r>
              <a:rPr lang="pt-BR" sz="3600" cap="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 exemplo de </a:t>
            </a:r>
            <a:r>
              <a:rPr lang="pt-BR" sz="3600" cap="all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Tito</a:t>
            </a:r>
          </a:p>
          <a:p>
            <a:pPr lvl="0" algn="just">
              <a:spcAft>
                <a:spcPts val="1200"/>
              </a:spcAft>
            </a:pPr>
            <a:r>
              <a:rPr lang="pt-BR" sz="36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4. </a:t>
            </a:r>
            <a:r>
              <a:rPr lang="pt-BR" sz="3600" cap="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A missão dos escravos</a:t>
            </a:r>
            <a:endParaRPr lang="pt-BR" sz="3600" cap="all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331440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4023360" y="2550944"/>
            <a:ext cx="38535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HORA DAS PERGUNTAS</a:t>
            </a:r>
            <a:endParaRPr lang="pt-BR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729536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470262" y="1312585"/>
            <a:ext cx="774627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2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01. </a:t>
            </a:r>
            <a:r>
              <a:rPr lang="pt-BR" sz="2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Com base no item 1, qual a importância da sabedoria dos idosos para as famílias cristãs que viviam na difícil ilha de Creta? Leia </a:t>
            </a:r>
            <a:r>
              <a:rPr lang="pt-BR" sz="2200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Tt</a:t>
            </a:r>
            <a:r>
              <a:rPr lang="pt-BR" sz="2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 2:2-3</a:t>
            </a:r>
            <a:r>
              <a:rPr lang="pt-BR" sz="22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.</a:t>
            </a:r>
            <a:endParaRPr lang="pt-BR" sz="22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2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02. </a:t>
            </a:r>
            <a:r>
              <a:rPr lang="pt-BR" sz="2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Utilizando o item 2, comente sobre o papel dos jovens no meio de uma cultura promíscua na cidade de Creta. Leia </a:t>
            </a:r>
            <a:r>
              <a:rPr lang="pt-BR" sz="2200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Tt</a:t>
            </a:r>
            <a:r>
              <a:rPr lang="pt-BR" sz="2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 2:4-6</a:t>
            </a:r>
            <a:r>
              <a:rPr lang="pt-BR" sz="22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.</a:t>
            </a:r>
            <a:endParaRPr lang="pt-BR" sz="22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2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03. </a:t>
            </a:r>
            <a:r>
              <a:rPr lang="pt-BR" sz="2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Após ler o item 3, explique os motivos pelos quais Paulo apela a Tito que ele mesmo seja um exemplo para os cretenses. Leia </a:t>
            </a:r>
            <a:r>
              <a:rPr lang="pt-BR" sz="2200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Tt</a:t>
            </a:r>
            <a:r>
              <a:rPr lang="pt-BR" sz="2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 2:1, 7-8</a:t>
            </a:r>
            <a:r>
              <a:rPr lang="pt-BR" sz="22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.</a:t>
            </a:r>
            <a:endParaRPr lang="pt-BR" sz="22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2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04. </a:t>
            </a:r>
            <a:r>
              <a:rPr lang="pt-BR" sz="2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Leia o item 4 e responda: Qual a razão de Paulo escrever recomendações à classe de escravos que haviam se convertido na igreja em Creta? Leia Tito 2:9-10.</a:t>
            </a:r>
          </a:p>
          <a:p>
            <a:pPr lvl="0" algn="just">
              <a:spcAft>
                <a:spcPts val="1200"/>
              </a:spcAft>
            </a:pPr>
            <a:endParaRPr lang="pt-BR" sz="19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19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590395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879668" y="2767280"/>
            <a:ext cx="41801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ASSUMINDO COMPROMISSOS</a:t>
            </a:r>
            <a:endParaRPr lang="pt-BR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905975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986245" y="1366897"/>
            <a:ext cx="71715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2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1. </a:t>
            </a:r>
            <a:r>
              <a:rPr lang="pt-BR" sz="3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Uma igreja no modo missão é uma comunidade que vive com sabedoria e ensina esta verdade com firmeza! </a:t>
            </a:r>
            <a:endParaRPr lang="pt-BR" sz="32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986245" y="3850839"/>
            <a:ext cx="699679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5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A igreja é a única agência deste mundo que detém a verdade salvadora! </a:t>
            </a:r>
            <a:endParaRPr lang="pt-BR" sz="25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86245" y="5422726"/>
            <a:ext cx="664654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4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05. </a:t>
            </a:r>
            <a:r>
              <a:rPr lang="pt-BR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Que </a:t>
            </a:r>
            <a:r>
              <a:rPr lang="pt-BR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risco pode correr uma igreja que não prioriza o ensino de todas as classes e membros? Comente sobre a importância de ensinar a verdade sobre uma vida sábia com firmeza.</a:t>
            </a:r>
          </a:p>
        </p:txBody>
      </p:sp>
    </p:spTree>
    <p:extLst>
      <p:ext uri="{BB962C8B-B14F-4D97-AF65-F5344CB8AC3E}">
        <p14:creationId xmlns:p14="http://schemas.microsoft.com/office/powerpoint/2010/main" val="1360348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986244" y="1366897"/>
            <a:ext cx="7171509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2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2. </a:t>
            </a:r>
            <a:r>
              <a:rPr lang="pt-BR" sz="28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Uma igreja no modo missão é uma comunidade que vive com sabedoria e pratica esta verdade com contundência! </a:t>
            </a:r>
            <a:endParaRPr lang="pt-BR" sz="28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986244" y="3543062"/>
            <a:ext cx="699679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5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Nosso dever não é só falar aos homens de Cristo, mas mostrar Cristo a eles. </a:t>
            </a:r>
            <a:endParaRPr lang="pt-BR" sz="25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86244" y="5160705"/>
            <a:ext cx="699679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0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06. </a:t>
            </a:r>
            <a:r>
              <a:rPr lang="pt-BR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De que forma a igreja conseguirá impactar o mundo com a mensagem que professa? Comente sobre a importância de se praticar de modo contundente aquilo que se ensina.</a:t>
            </a:r>
            <a:endParaRPr lang="pt-BR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903132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986245" y="1678343"/>
            <a:ext cx="71715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32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MEU COMPROMISSO MISSIONAL</a:t>
            </a:r>
            <a:endParaRPr lang="pt-BR" sz="32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986245" y="3048909"/>
            <a:ext cx="699679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5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Nossa vida deve ser uma autêntica prova da fé que </a:t>
            </a:r>
            <a:r>
              <a:rPr lang="pt-BR" sz="25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professamos.</a:t>
            </a:r>
          </a:p>
          <a:p>
            <a:pPr marL="342900" lvl="0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5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Nosso testemunho pode convencer os </a:t>
            </a:r>
            <a:r>
              <a:rPr lang="pt-BR" sz="25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que nos cercam. </a:t>
            </a:r>
            <a:endParaRPr lang="pt-BR" sz="25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017462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63" end="1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631474" y="2644170"/>
            <a:ext cx="41801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PRÓXIMA LIÇÃO</a:t>
            </a:r>
            <a:endParaRPr lang="pt-BR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424004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1760218" y="2652344"/>
            <a:ext cx="71715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40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Lição </a:t>
            </a:r>
            <a:r>
              <a:rPr lang="pt-BR" sz="40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08</a:t>
            </a:r>
            <a:endParaRPr lang="pt-BR" sz="40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760218" y="3237119"/>
            <a:ext cx="61036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UMA COMUNIDADE ALCANÇADA PELA GRAÇA</a:t>
            </a:r>
            <a:endParaRPr lang="pt-BR" sz="40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801406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A83F356-E059-49D9-B589-E0C74BA7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152797" y="1097146"/>
            <a:ext cx="6838406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pt-BR" sz="4800" b="1" dirty="0"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+ MAIS CONTEÚDO</a:t>
            </a:r>
          </a:p>
          <a:p>
            <a:pPr lvl="0" algn="ctr">
              <a:spcAft>
                <a:spcPts val="1200"/>
              </a:spcAft>
            </a:pPr>
            <a:r>
              <a:rPr lang="pt-BR" sz="1600" b="1" dirty="0"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MATERIAIS PARA ESCOLA BÍBLICA </a:t>
            </a:r>
            <a:endParaRPr lang="pt-BR" sz="1600" b="1" dirty="0" smtClean="0"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600" dirty="0" smtClean="0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promessistas.org/</a:t>
            </a:r>
            <a:r>
              <a:rPr lang="pt-BR" sz="1600" dirty="0" err="1" smtClean="0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licoes-biblicas</a:t>
            </a:r>
            <a:r>
              <a:rPr lang="pt-BR" sz="1600" dirty="0" smtClean="0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/lb343</a:t>
            </a:r>
            <a:endParaRPr lang="pt-BR" sz="1600" dirty="0">
              <a:solidFill>
                <a:prstClr val="white"/>
              </a:solidFill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1400" b="1" dirty="0">
              <a:solidFill>
                <a:prstClr val="white"/>
              </a:solidFill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600" b="1" dirty="0"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PROGRAMA ESCOLA BÍBLICA</a:t>
            </a:r>
          </a:p>
          <a:p>
            <a:pPr lvl="0" algn="ctr">
              <a:spcAft>
                <a:spcPts val="1200"/>
              </a:spcAft>
            </a:pPr>
            <a:r>
              <a:rPr lang="pt-BR" sz="1600" dirty="0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QUARTA-FEIRA 20H - TV VIVA PROMESSA: youtube.com/</a:t>
            </a:r>
            <a:r>
              <a:rPr lang="pt-BR" sz="1600" dirty="0" err="1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promessistasbrasil</a:t>
            </a:r>
            <a:endParaRPr lang="pt-BR" sz="1600" dirty="0">
              <a:solidFill>
                <a:prstClr val="white"/>
              </a:solidFill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1400" b="1" dirty="0">
              <a:solidFill>
                <a:prstClr val="white"/>
              </a:solidFill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600" b="1" dirty="0"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ADQUIRA LIÇÕES BÍBLICAS </a:t>
            </a:r>
          </a:p>
          <a:p>
            <a:pPr lvl="0" algn="ctr">
              <a:spcAft>
                <a:spcPts val="1200"/>
              </a:spcAft>
            </a:pPr>
            <a:r>
              <a:rPr lang="pt-BR" sz="1600" dirty="0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editorapromessa.com.br</a:t>
            </a:r>
          </a:p>
          <a:p>
            <a:pPr lvl="0" algn="just">
              <a:spcAft>
                <a:spcPts val="1200"/>
              </a:spcAft>
            </a:pPr>
            <a:endParaRPr lang="pt-BR" sz="1600" b="1" dirty="0">
              <a:solidFill>
                <a:prstClr val="white"/>
              </a:solidFill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600" b="1" dirty="0"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INSTAGRAM E FACEBOOK</a:t>
            </a:r>
          </a:p>
          <a:p>
            <a:pPr lvl="0" algn="ctr">
              <a:spcAft>
                <a:spcPts val="1200"/>
              </a:spcAft>
            </a:pPr>
            <a:r>
              <a:rPr lang="pt-BR" sz="1600" dirty="0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@</a:t>
            </a:r>
            <a:r>
              <a:rPr lang="pt-BR" sz="1600" dirty="0" err="1">
                <a:solidFill>
                  <a:prstClr val="white"/>
                </a:solidFill>
                <a:latin typeface="Franklin Gothic Demi" panose="020B0703020102020204" pitchFamily="34" charset="0"/>
                <a:ea typeface="Lexend Black"/>
                <a:cs typeface="Lexend Black"/>
                <a:sym typeface="Lexend Black"/>
              </a:rPr>
              <a:t>editorapromessa</a:t>
            </a:r>
            <a:endParaRPr lang="pt-BR" sz="1600" dirty="0">
              <a:solidFill>
                <a:prstClr val="white"/>
              </a:solidFill>
              <a:latin typeface="Franklin Gothic Demi" panose="020B0703020102020204" pitchFamily="34" charset="0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059404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353</TotalTime>
  <Words>451</Words>
  <Application>Microsoft Office PowerPoint</Application>
  <PresentationFormat>Apresentação na tela (4:3)</PresentationFormat>
  <Paragraphs>45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Microsoft JhengHei</vt:lpstr>
      <vt:lpstr>Arial</vt:lpstr>
      <vt:lpstr>Calibri</vt:lpstr>
      <vt:lpstr>Calibri Light</vt:lpstr>
      <vt:lpstr>Franklin Gothic Demi</vt:lpstr>
      <vt:lpstr>Lexend Black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33</cp:revision>
  <dcterms:created xsi:type="dcterms:W3CDTF">2022-12-15T20:08:35Z</dcterms:created>
  <dcterms:modified xsi:type="dcterms:W3CDTF">2023-03-28T20:07:35Z</dcterms:modified>
</cp:coreProperties>
</file>