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69" r:id="rId4"/>
    <p:sldId id="262" r:id="rId5"/>
    <p:sldId id="270" r:id="rId6"/>
    <p:sldId id="263" r:id="rId7"/>
    <p:sldId id="271" r:id="rId8"/>
    <p:sldId id="264" r:id="rId9"/>
    <p:sldId id="265" r:id="rId10"/>
    <p:sldId id="272" r:id="rId11"/>
    <p:sldId id="273" r:id="rId12"/>
    <p:sldId id="266" r:id="rId13"/>
    <p:sldId id="267" r:id="rId14"/>
    <p:sldId id="268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C0775F-AE92-4E4F-BE22-F9A19FE1C0A2}" v="4" dt="2022-12-29T15:53:04.7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02" autoAdjust="0"/>
    <p:restoredTop sz="94660"/>
  </p:normalViewPr>
  <p:slideViewPr>
    <p:cSldViewPr snapToGrid="0">
      <p:cViewPr varScale="1">
        <p:scale>
          <a:sx n="73" d="100"/>
          <a:sy n="73" d="100"/>
        </p:scale>
        <p:origin x="126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de Além" userId="JBbdE+ya3o6b3Pzt/rToPDmkxM3QcjjWDYN9UsrAtws=" providerId="None" clId="Web-{EDC0775F-AE92-4E4F-BE22-F9A19FE1C0A2}"/>
    <pc:docChg chg="modSld">
      <pc:chgData name="Rede Além" userId="JBbdE+ya3o6b3Pzt/rToPDmkxM3QcjjWDYN9UsrAtws=" providerId="None" clId="Web-{EDC0775F-AE92-4E4F-BE22-F9A19FE1C0A2}" dt="2022-12-29T15:53:04.718" v="2" actId="20577"/>
      <pc:docMkLst>
        <pc:docMk/>
      </pc:docMkLst>
      <pc:sldChg chg="modSp">
        <pc:chgData name="Rede Além" userId="JBbdE+ya3o6b3Pzt/rToPDmkxM3QcjjWDYN9UsrAtws=" providerId="None" clId="Web-{EDC0775F-AE92-4E4F-BE22-F9A19FE1C0A2}" dt="2022-12-29T15:53:04.718" v="2" actId="20577"/>
        <pc:sldMkLst>
          <pc:docMk/>
          <pc:sldMk cId="3000987757" sldId="268"/>
        </pc:sldMkLst>
        <pc:spChg chg="mod">
          <ac:chgData name="Rede Além" userId="JBbdE+ya3o6b3Pzt/rToPDmkxM3QcjjWDYN9UsrAtws=" providerId="None" clId="Web-{EDC0775F-AE92-4E4F-BE22-F9A19FE1C0A2}" dt="2022-12-29T15:53:04.718" v="2" actId="20577"/>
          <ac:spMkLst>
            <pc:docMk/>
            <pc:sldMk cId="3000987757" sldId="268"/>
            <ac:spMk id="7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29/12/2022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3399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29/12/2022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4749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29/12/2022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95159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29/12/2022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8061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29/12/2022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8484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29/12/2022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7473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29/12/2022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22705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29/12/2022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7910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29/12/2022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9006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29/12/2022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6542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29/12/2022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0734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C70724-B615-46AB-A60C-F304CCD6AA93}" type="datetimeFigureOut">
              <a:rPr lang="pt-BR" smtClean="0"/>
              <a:t>29/12/2022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6005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ACA12B7-26B3-437C-B665-BA96A6ABF3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CaixaDeTexto 1"/>
          <p:cNvSpPr txBox="1"/>
          <p:nvPr/>
        </p:nvSpPr>
        <p:spPr>
          <a:xfrm>
            <a:off x="6361612" y="287383"/>
            <a:ext cx="17242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9600" b="1" dirty="0">
                <a:solidFill>
                  <a:schemeClr val="bg1"/>
                </a:solidFill>
                <a:latin typeface="Perpetua Titling MT" panose="02020502060505020804" pitchFamily="18" charset="0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371289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BB96F129-A9C7-47B9-8EE3-AD4794487C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1103810" y="2188784"/>
            <a:ext cx="7158446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4000" b="1" dirty="0">
                <a:solidFill>
                  <a:srgbClr val="92D050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LIÇÃO 03                                 </a:t>
            </a:r>
            <a:r>
              <a:rPr lang="pt-BR" sz="2800" b="1" dirty="0">
                <a:solidFill>
                  <a:schemeClr val="bg1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QUANDO A ADORAÇÃO É FALSA</a:t>
            </a:r>
          </a:p>
        </p:txBody>
      </p:sp>
      <p:sp>
        <p:nvSpPr>
          <p:cNvPr id="8" name="Retângulo 7"/>
          <p:cNvSpPr/>
          <p:nvPr/>
        </p:nvSpPr>
        <p:spPr>
          <a:xfrm>
            <a:off x="2873827" y="3276897"/>
            <a:ext cx="4585062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1200"/>
              </a:spcAft>
            </a:pPr>
            <a:r>
              <a:rPr lang="pt-BR" sz="2000" b="1" dirty="0">
                <a:solidFill>
                  <a:srgbClr val="92D050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Assim diz o Senhor dos Exércitos, o Deus de Israel: Melhorai os vossos caminhos e as vossas obras, e vos farei habitar neste lugar. Não vos fieis em palavras falsas, dizendo: Templo do Senhor, templo do Senhor, templo do Senhor é este. (Jr 7:3-4)</a:t>
            </a:r>
          </a:p>
          <a:p>
            <a:pPr lvl="0" algn="just">
              <a:spcAft>
                <a:spcPts val="1200"/>
              </a:spcAft>
            </a:pPr>
            <a:endParaRPr lang="pt-BR" sz="2000" b="1" dirty="0">
              <a:solidFill>
                <a:srgbClr val="92D050"/>
              </a:solidFill>
              <a:latin typeface="Perpetua Titling MT" panose="02020502060505020804" pitchFamily="18" charset="0"/>
              <a:ea typeface="Lexend Black"/>
              <a:cs typeface="Lexend Black"/>
              <a:sym typeface="Lexend Black"/>
            </a:endParaRPr>
          </a:p>
        </p:txBody>
      </p:sp>
    </p:spTree>
    <p:extLst>
      <p:ext uri="{BB962C8B-B14F-4D97-AF65-F5344CB8AC3E}">
        <p14:creationId xmlns:p14="http://schemas.microsoft.com/office/powerpoint/2010/main" val="767562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BB96F129-A9C7-47B9-8EE3-AD4794487C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992777" y="1814584"/>
            <a:ext cx="7158446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1200"/>
              </a:spcAft>
            </a:pPr>
            <a:r>
              <a:rPr lang="pt-BR" sz="4000" b="1" dirty="0">
                <a:solidFill>
                  <a:srgbClr val="92D050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OBJETIVO</a:t>
            </a:r>
          </a:p>
          <a:p>
            <a:pPr lvl="0" algn="just">
              <a:spcAft>
                <a:spcPts val="1200"/>
              </a:spcAft>
            </a:pPr>
            <a:r>
              <a:rPr lang="pt-BR" sz="2800" b="1" dirty="0">
                <a:solidFill>
                  <a:schemeClr val="bg1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Trazer aos cristãos de nossos dias a consciência de que é preciso nos apresentar a Deus com verdadeira adoração e acompanhados de boas obras.</a:t>
            </a:r>
          </a:p>
        </p:txBody>
      </p:sp>
    </p:spTree>
    <p:extLst>
      <p:ext uri="{BB962C8B-B14F-4D97-AF65-F5344CB8AC3E}">
        <p14:creationId xmlns:p14="http://schemas.microsoft.com/office/powerpoint/2010/main" val="17391738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BB96F129-A9C7-47B9-8EE3-AD4794487C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992777" y="2533041"/>
            <a:ext cx="7158446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4000" b="1" dirty="0">
                <a:solidFill>
                  <a:srgbClr val="92D050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INTRODUÇÃO</a:t>
            </a:r>
          </a:p>
          <a:p>
            <a:pPr lvl="0" algn="just">
              <a:spcAft>
                <a:spcPts val="1200"/>
              </a:spcAft>
            </a:pPr>
            <a:r>
              <a:rPr lang="pt-BR" sz="2800" b="1" dirty="0">
                <a:solidFill>
                  <a:schemeClr val="bg1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Nesta pregação de Jeremias, a falsidade do povo na adoração foi apontada. Vejamos como se deu esta séria denúncia!</a:t>
            </a:r>
          </a:p>
        </p:txBody>
      </p:sp>
    </p:spTree>
    <p:extLst>
      <p:ext uri="{BB962C8B-B14F-4D97-AF65-F5344CB8AC3E}">
        <p14:creationId xmlns:p14="http://schemas.microsoft.com/office/powerpoint/2010/main" val="17674248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561703" y="4884354"/>
            <a:ext cx="367066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1200"/>
              </a:spcAft>
            </a:pPr>
            <a:r>
              <a:rPr lang="pt-BR" sz="40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I. “ASSIM DIZ O SENHOR”</a:t>
            </a:r>
          </a:p>
        </p:txBody>
      </p:sp>
    </p:spTree>
    <p:extLst>
      <p:ext uri="{BB962C8B-B14F-4D97-AF65-F5344CB8AC3E}">
        <p14:creationId xmlns:p14="http://schemas.microsoft.com/office/powerpoint/2010/main" val="10588509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BB96F129-A9C7-47B9-8EE3-AD4794487C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1240971" y="1318195"/>
            <a:ext cx="727601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1200"/>
              </a:spcAft>
            </a:pPr>
            <a:r>
              <a:rPr lang="pt-BR" sz="4000" b="1" dirty="0">
                <a:solidFill>
                  <a:schemeClr val="bg1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1. Os ouvidos estão tapados</a:t>
            </a:r>
          </a:p>
          <a:p>
            <a:pPr lvl="0" algn="just">
              <a:spcAft>
                <a:spcPts val="1200"/>
              </a:spcAft>
            </a:pPr>
            <a:r>
              <a:rPr lang="pt-BR" sz="4000" b="1" dirty="0">
                <a:solidFill>
                  <a:schemeClr val="bg1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2. A ferida é incurável</a:t>
            </a:r>
          </a:p>
          <a:p>
            <a:pPr lvl="0" algn="just">
              <a:spcAft>
                <a:spcPts val="1200"/>
              </a:spcAft>
            </a:pPr>
            <a:r>
              <a:rPr lang="pt-BR" sz="4000" b="1" dirty="0">
                <a:solidFill>
                  <a:schemeClr val="bg1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3. A disciplina é inevitável</a:t>
            </a:r>
          </a:p>
          <a:p>
            <a:pPr lvl="0" algn="just">
              <a:spcAft>
                <a:spcPts val="1200"/>
              </a:spcAft>
            </a:pPr>
            <a:r>
              <a:rPr lang="pt-BR" sz="4000" b="1" dirty="0">
                <a:solidFill>
                  <a:schemeClr val="bg1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4. A comparação é impossível</a:t>
            </a:r>
          </a:p>
        </p:txBody>
      </p:sp>
    </p:spTree>
    <p:extLst>
      <p:ext uri="{BB962C8B-B14F-4D97-AF65-F5344CB8AC3E}">
        <p14:creationId xmlns:p14="http://schemas.microsoft.com/office/powerpoint/2010/main" val="2384409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496388" y="5106424"/>
            <a:ext cx="463078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32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HORA DAS PERGUNTAS</a:t>
            </a:r>
          </a:p>
        </p:txBody>
      </p:sp>
    </p:spTree>
    <p:extLst>
      <p:ext uri="{BB962C8B-B14F-4D97-AF65-F5344CB8AC3E}">
        <p14:creationId xmlns:p14="http://schemas.microsoft.com/office/powerpoint/2010/main" val="5289168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BB96F129-A9C7-47B9-8EE3-AD4794487C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751114" y="1383509"/>
            <a:ext cx="7641771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1200"/>
              </a:spcAft>
            </a:pPr>
            <a:r>
              <a:rPr lang="pt-BR" sz="2000" b="1" dirty="0">
                <a:solidFill>
                  <a:schemeClr val="bg1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01. No tópico 1, há três perguntas retóricas e três agravantes do pecado do povo de Israel. Fale sobre eles. Por que Deus fez referência a </a:t>
            </a:r>
            <a:r>
              <a:rPr lang="pt-BR" sz="2000" b="1" dirty="0" err="1">
                <a:solidFill>
                  <a:schemeClr val="bg1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Siló</a:t>
            </a:r>
            <a:r>
              <a:rPr lang="pt-BR" sz="2000" b="1" dirty="0">
                <a:solidFill>
                  <a:schemeClr val="bg1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?</a:t>
            </a:r>
          </a:p>
          <a:p>
            <a:pPr lvl="0" algn="just">
              <a:spcAft>
                <a:spcPts val="1200"/>
              </a:spcAft>
            </a:pPr>
            <a:r>
              <a:rPr lang="pt-BR" sz="2000" b="1" dirty="0">
                <a:solidFill>
                  <a:schemeClr val="bg1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02. Com base na lição e nos textos bíblicos, explique por que a ferida do povo era incurável. Fale também da referência geográfica a Gileade.</a:t>
            </a:r>
          </a:p>
          <a:p>
            <a:pPr lvl="0" algn="just">
              <a:spcAft>
                <a:spcPts val="1200"/>
              </a:spcAft>
            </a:pPr>
            <a:r>
              <a:rPr lang="pt-BR" sz="2000" b="1" dirty="0">
                <a:solidFill>
                  <a:schemeClr val="bg1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03. Segundo o que estudamos, a disciplina de Deus sobre essas pessoas era inevitável? Por que a Bíblia fala que Sião (Jerusalém) seria tratada como o Egito, </a:t>
            </a:r>
            <a:r>
              <a:rPr lang="pt-BR" sz="2000" b="1" dirty="0" err="1">
                <a:solidFill>
                  <a:schemeClr val="bg1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Edom</a:t>
            </a:r>
            <a:r>
              <a:rPr lang="pt-BR" sz="2000" b="1" dirty="0">
                <a:solidFill>
                  <a:schemeClr val="bg1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, </a:t>
            </a:r>
            <a:r>
              <a:rPr lang="pt-BR" sz="2000" b="1" dirty="0" err="1">
                <a:solidFill>
                  <a:schemeClr val="bg1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Amom</a:t>
            </a:r>
            <a:r>
              <a:rPr lang="pt-BR" sz="2000" b="1" dirty="0">
                <a:solidFill>
                  <a:schemeClr val="bg1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 e </a:t>
            </a:r>
            <a:r>
              <a:rPr lang="pt-BR" sz="2000" b="1" dirty="0" err="1">
                <a:solidFill>
                  <a:schemeClr val="bg1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Moabe</a:t>
            </a:r>
            <a:r>
              <a:rPr lang="pt-BR" sz="2000" b="1" dirty="0">
                <a:solidFill>
                  <a:schemeClr val="bg1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?</a:t>
            </a:r>
          </a:p>
          <a:p>
            <a:pPr lvl="0" algn="just">
              <a:spcAft>
                <a:spcPts val="1200"/>
              </a:spcAft>
            </a:pPr>
            <a:r>
              <a:rPr lang="pt-BR" sz="2000" b="1" dirty="0">
                <a:solidFill>
                  <a:schemeClr val="bg1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04. Comente sobre o item 4, em que existe uma comparação impossível de fazer. Qual é essa comparação?</a:t>
            </a:r>
          </a:p>
        </p:txBody>
      </p:sp>
    </p:spTree>
    <p:extLst>
      <p:ext uri="{BB962C8B-B14F-4D97-AF65-F5344CB8AC3E}">
        <p14:creationId xmlns:p14="http://schemas.microsoft.com/office/powerpoint/2010/main" val="6358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339635" y="5158675"/>
            <a:ext cx="365760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32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II. ASSUMINDO COMPROMISSOS</a:t>
            </a:r>
          </a:p>
        </p:txBody>
      </p:sp>
    </p:spTree>
    <p:extLst>
      <p:ext uri="{BB962C8B-B14F-4D97-AF65-F5344CB8AC3E}">
        <p14:creationId xmlns:p14="http://schemas.microsoft.com/office/powerpoint/2010/main" val="27807332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BB96F129-A9C7-47B9-8EE3-AD4794487C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1227909" y="1566389"/>
            <a:ext cx="6688182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1200"/>
              </a:spcAft>
            </a:pPr>
            <a:r>
              <a:rPr lang="pt-BR" sz="2000" b="1" dirty="0">
                <a:solidFill>
                  <a:srgbClr val="92D050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1. Rejeitemos todos os amuletos!</a:t>
            </a:r>
          </a:p>
          <a:p>
            <a:pPr lvl="0" algn="just">
              <a:spcAft>
                <a:spcPts val="1200"/>
              </a:spcAft>
            </a:pPr>
            <a:endParaRPr lang="pt-BR" sz="2000" b="1" dirty="0">
              <a:solidFill>
                <a:schemeClr val="bg1"/>
              </a:solidFill>
              <a:latin typeface="Perpetua Titling MT" panose="02020502060505020804" pitchFamily="18" charset="0"/>
              <a:ea typeface="Lexend Black"/>
              <a:cs typeface="Lexend Black"/>
              <a:sym typeface="Lexend Black"/>
            </a:endParaRPr>
          </a:p>
          <a:p>
            <a:pPr lvl="0" algn="just">
              <a:spcAft>
                <a:spcPts val="1200"/>
              </a:spcAft>
            </a:pPr>
            <a:r>
              <a:rPr lang="pt-BR" sz="2000" b="1" dirty="0">
                <a:solidFill>
                  <a:schemeClr val="bg1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	</a:t>
            </a:r>
            <a:r>
              <a:rPr lang="pt-BR" sz="2000" b="1" i="1" dirty="0">
                <a:solidFill>
                  <a:schemeClr val="bg1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precisamos manter em mente que frequentar um prédio ou ter uma Bíblia em casa não são garantias de que tudo está bem com nossa espiritualidade. </a:t>
            </a:r>
          </a:p>
          <a:p>
            <a:pPr lvl="0" algn="just">
              <a:spcAft>
                <a:spcPts val="1200"/>
              </a:spcAft>
            </a:pPr>
            <a:endParaRPr lang="pt-BR" sz="2000" b="1" i="1" dirty="0">
              <a:solidFill>
                <a:schemeClr val="bg1"/>
              </a:solidFill>
              <a:latin typeface="Perpetua Titling MT" panose="02020502060505020804" pitchFamily="18" charset="0"/>
              <a:ea typeface="Lexend Black"/>
              <a:cs typeface="Lexend Black"/>
              <a:sym typeface="Lexend Black"/>
            </a:endParaRPr>
          </a:p>
          <a:p>
            <a:pPr lvl="0" algn="just">
              <a:spcAft>
                <a:spcPts val="1200"/>
              </a:spcAft>
            </a:pPr>
            <a:endParaRPr lang="pt-BR" sz="2000" b="1" dirty="0">
              <a:solidFill>
                <a:schemeClr val="bg1"/>
              </a:solidFill>
              <a:latin typeface="Perpetua Titling MT" panose="02020502060505020804" pitchFamily="18" charset="0"/>
              <a:ea typeface="Lexend Black"/>
              <a:cs typeface="Lexend Black"/>
              <a:sym typeface="Lexend Black"/>
            </a:endParaRPr>
          </a:p>
          <a:p>
            <a:pPr lvl="0" algn="just">
              <a:spcAft>
                <a:spcPts val="1200"/>
              </a:spcAft>
            </a:pPr>
            <a:r>
              <a:rPr lang="pt-BR" sz="2000" b="1" dirty="0">
                <a:solidFill>
                  <a:srgbClr val="92D050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05.</a:t>
            </a:r>
            <a:r>
              <a:rPr lang="pt-BR" sz="2000" b="1" dirty="0">
                <a:solidFill>
                  <a:schemeClr val="bg1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 Hoje em dia, não temos um templo como o tinham os judeus. De que maneira, então, podemos cair em erros semelhantes aos do povo que fez do templo seu amuleto?</a:t>
            </a:r>
          </a:p>
        </p:txBody>
      </p:sp>
    </p:spTree>
    <p:extLst>
      <p:ext uri="{BB962C8B-B14F-4D97-AF65-F5344CB8AC3E}">
        <p14:creationId xmlns:p14="http://schemas.microsoft.com/office/powerpoint/2010/main" val="3491098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BB96F129-A9C7-47B9-8EE3-AD4794487C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1267096" y="1592515"/>
            <a:ext cx="6616337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1200"/>
              </a:spcAft>
            </a:pPr>
            <a:r>
              <a:rPr lang="pt-BR" sz="2000" b="1" dirty="0">
                <a:solidFill>
                  <a:srgbClr val="92D050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2. Sigamos somente ao Senhor!</a:t>
            </a:r>
          </a:p>
          <a:p>
            <a:pPr lvl="0" algn="just">
              <a:spcAft>
                <a:spcPts val="1200"/>
              </a:spcAft>
            </a:pPr>
            <a:endParaRPr lang="pt-BR" sz="2000" b="1" dirty="0">
              <a:solidFill>
                <a:srgbClr val="92D050"/>
              </a:solidFill>
              <a:latin typeface="Perpetua Titling MT" panose="02020502060505020804" pitchFamily="18" charset="0"/>
              <a:ea typeface="Lexend Black"/>
              <a:cs typeface="Lexend Black"/>
              <a:sym typeface="Lexend Black"/>
            </a:endParaRPr>
          </a:p>
          <a:p>
            <a:pPr lvl="0" algn="just">
              <a:spcAft>
                <a:spcPts val="1200"/>
              </a:spcAft>
            </a:pPr>
            <a:r>
              <a:rPr lang="pt-BR" sz="2000" b="1" dirty="0">
                <a:solidFill>
                  <a:schemeClr val="bg1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	</a:t>
            </a:r>
            <a:r>
              <a:rPr lang="pt-BR" sz="2000" b="1" i="1" dirty="0">
                <a:solidFill>
                  <a:schemeClr val="bg1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Cuidemos para que somente Deus tenha lugar de adoração em nosso coração.</a:t>
            </a:r>
          </a:p>
          <a:p>
            <a:pPr lvl="0" algn="just">
              <a:spcAft>
                <a:spcPts val="1200"/>
              </a:spcAft>
            </a:pPr>
            <a:endParaRPr lang="pt-BR" sz="2000" b="1" i="1" dirty="0">
              <a:solidFill>
                <a:schemeClr val="bg1"/>
              </a:solidFill>
              <a:latin typeface="Perpetua Titling MT" panose="02020502060505020804" pitchFamily="18" charset="0"/>
              <a:ea typeface="Lexend Black"/>
              <a:cs typeface="Lexend Black"/>
              <a:sym typeface="Lexend Black"/>
            </a:endParaRPr>
          </a:p>
          <a:p>
            <a:pPr lvl="0" algn="just">
              <a:spcAft>
                <a:spcPts val="1200"/>
              </a:spcAft>
            </a:pPr>
            <a:endParaRPr lang="pt-BR" sz="2000" b="1" dirty="0">
              <a:solidFill>
                <a:srgbClr val="92D050"/>
              </a:solidFill>
              <a:latin typeface="Perpetua Titling MT" panose="02020502060505020804" pitchFamily="18" charset="0"/>
              <a:ea typeface="Lexend Black"/>
              <a:cs typeface="Lexend Black"/>
              <a:sym typeface="Lexend Black"/>
            </a:endParaRPr>
          </a:p>
          <a:p>
            <a:pPr lvl="0" algn="just">
              <a:spcAft>
                <a:spcPts val="1200"/>
              </a:spcAft>
            </a:pPr>
            <a:endParaRPr lang="pt-BR" sz="2000" b="1" dirty="0">
              <a:solidFill>
                <a:srgbClr val="92D050"/>
              </a:solidFill>
              <a:latin typeface="Perpetua Titling MT" panose="02020502060505020804" pitchFamily="18" charset="0"/>
              <a:ea typeface="Lexend Black"/>
              <a:cs typeface="Lexend Black"/>
              <a:sym typeface="Lexend Black"/>
            </a:endParaRPr>
          </a:p>
          <a:p>
            <a:pPr lvl="0" algn="just">
              <a:spcAft>
                <a:spcPts val="1200"/>
              </a:spcAft>
            </a:pPr>
            <a:r>
              <a:rPr lang="pt-BR" sz="2000" b="1" dirty="0">
                <a:solidFill>
                  <a:srgbClr val="92D050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06. </a:t>
            </a:r>
            <a:r>
              <a:rPr lang="pt-BR" sz="2000" b="1" dirty="0">
                <a:solidFill>
                  <a:schemeClr val="bg1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À luz da segunda aplicação comente a seguinte frase: “Se algo em nossa vida é mais importante que Jesus, isso é um ídolo”.</a:t>
            </a:r>
          </a:p>
        </p:txBody>
      </p:sp>
    </p:spTree>
    <p:extLst>
      <p:ext uri="{BB962C8B-B14F-4D97-AF65-F5344CB8AC3E}">
        <p14:creationId xmlns:p14="http://schemas.microsoft.com/office/powerpoint/2010/main" val="2772344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BB96F129-A9C7-47B9-8EE3-AD4794487C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888274" y="2742047"/>
            <a:ext cx="7367452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4000" b="1" dirty="0">
                <a:solidFill>
                  <a:srgbClr val="92D050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DESAFIO SEMANAL</a:t>
            </a:r>
          </a:p>
          <a:p>
            <a:pPr lvl="0" algn="just">
              <a:spcAft>
                <a:spcPts val="1200"/>
              </a:spcAft>
            </a:pPr>
            <a:r>
              <a:rPr lang="pt-BR" sz="2400" b="1" dirty="0">
                <a:solidFill>
                  <a:schemeClr val="bg1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Confessemos nossos erros. Supliquemos o perdão. Rejeitemos amuletos. </a:t>
            </a:r>
          </a:p>
        </p:txBody>
      </p:sp>
    </p:spTree>
    <p:extLst>
      <p:ext uri="{BB962C8B-B14F-4D97-AF65-F5344CB8AC3E}">
        <p14:creationId xmlns:p14="http://schemas.microsoft.com/office/powerpoint/2010/main" val="8015355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BB96F129-A9C7-47B9-8EE3-AD4794487C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502925" y="3174274"/>
            <a:ext cx="576724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4000" b="1" dirty="0">
                <a:solidFill>
                  <a:srgbClr val="92D050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Próxima lição</a:t>
            </a:r>
          </a:p>
          <a:p>
            <a:pPr lvl="0" algn="just">
              <a:spcAft>
                <a:spcPts val="1200"/>
              </a:spcAft>
            </a:pPr>
            <a:r>
              <a:rPr lang="pt-BR" sz="2000" b="1" dirty="0">
                <a:solidFill>
                  <a:schemeClr val="bg1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4. O DEUS DA ALIANÇA É JUSTO!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1962" y="1735821"/>
            <a:ext cx="2664210" cy="4046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837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BB96F129-A9C7-47B9-8EE3-AD4794487C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800100" y="1196883"/>
            <a:ext cx="7543800" cy="5201424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lvl="0" algn="ctr">
              <a:spcAft>
                <a:spcPts val="1200"/>
              </a:spcAft>
            </a:pPr>
            <a:r>
              <a:rPr lang="pt-BR" sz="4000" b="1" dirty="0">
                <a:solidFill>
                  <a:srgbClr val="92D050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+ MAIS CONTEÚDO</a:t>
            </a:r>
          </a:p>
          <a:p>
            <a:pPr lvl="0" algn="ctr">
              <a:spcAft>
                <a:spcPts val="1200"/>
              </a:spcAft>
            </a:pPr>
            <a:r>
              <a:rPr lang="pt-BR" sz="1400" b="1" dirty="0">
                <a:solidFill>
                  <a:srgbClr val="92D050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MATERIAIS PARA ESCOLA BÍBLICA </a:t>
            </a:r>
          </a:p>
          <a:p>
            <a:pPr algn="ctr"/>
            <a:r>
              <a:rPr lang="pt-BR" sz="1400" b="1" dirty="0">
                <a:solidFill>
                  <a:schemeClr val="bg1"/>
                </a:solidFill>
                <a:latin typeface="Perpetua Titling MT"/>
                <a:ea typeface="Lexend Black"/>
                <a:cs typeface="Lexend Black"/>
                <a:sym typeface="Lexend Black"/>
              </a:rPr>
              <a:t>promessistas.org/</a:t>
            </a:r>
            <a:r>
              <a:rPr lang="pt-BR" sz="1400" b="1" dirty="0" err="1">
                <a:solidFill>
                  <a:schemeClr val="bg1"/>
                </a:solidFill>
                <a:latin typeface="Perpetua Titling MT"/>
                <a:ea typeface="Lexend Black"/>
                <a:cs typeface="Lexend Black"/>
                <a:sym typeface="Lexend Black"/>
              </a:rPr>
              <a:t>licoes-biblicas</a:t>
            </a:r>
            <a:r>
              <a:rPr lang="pt-BR" sz="1400" b="1" dirty="0">
                <a:solidFill>
                  <a:schemeClr val="bg1"/>
                </a:solidFill>
                <a:latin typeface="Perpetua Titling MT"/>
                <a:ea typeface="Lexend Black"/>
                <a:cs typeface="Lexend Black"/>
                <a:sym typeface="Lexend Black"/>
              </a:rPr>
              <a:t>/</a:t>
            </a:r>
            <a:r>
              <a:rPr lang="pt-BR" sz="1400" b="1" dirty="0" err="1">
                <a:solidFill>
                  <a:schemeClr val="bg1"/>
                </a:solidFill>
                <a:latin typeface="Perpetua Titling MT"/>
                <a:ea typeface="Lexend Black"/>
                <a:cs typeface="Lexend Black"/>
                <a:sym typeface="Lexend Black"/>
              </a:rPr>
              <a:t>esperanca</a:t>
            </a:r>
            <a:r>
              <a:rPr lang="pt-BR" sz="1400" b="1" dirty="0">
                <a:solidFill>
                  <a:schemeClr val="bg1"/>
                </a:solidFill>
                <a:latin typeface="Perpetua Titling MT"/>
                <a:ea typeface="Lexend Black"/>
                <a:cs typeface="Lexend Black"/>
                <a:sym typeface="Lexend Black"/>
              </a:rPr>
              <a:t>-em-tempos-</a:t>
            </a:r>
            <a:r>
              <a:rPr lang="pt-BR" sz="1400" b="1" dirty="0" err="1">
                <a:solidFill>
                  <a:schemeClr val="bg1"/>
                </a:solidFill>
                <a:latin typeface="Perpetua Titling MT"/>
                <a:ea typeface="Lexend Black"/>
                <a:cs typeface="Lexend Black"/>
                <a:sym typeface="Lexend Black"/>
              </a:rPr>
              <a:t>dificeis</a:t>
            </a:r>
            <a:endParaRPr lang="pt-BR" sz="1400" b="1" dirty="0" err="1">
              <a:solidFill>
                <a:schemeClr val="bg1"/>
              </a:solidFill>
              <a:latin typeface="Perpetua Titling MT"/>
              <a:ea typeface="Lexend Black"/>
              <a:cs typeface="Lexend Black"/>
            </a:endParaRPr>
          </a:p>
          <a:p>
            <a:pPr lvl="0" algn="ctr">
              <a:spcAft>
                <a:spcPts val="1200"/>
              </a:spcAft>
            </a:pPr>
            <a:endParaRPr lang="pt-BR" sz="1400" b="1" dirty="0">
              <a:solidFill>
                <a:schemeClr val="bg1"/>
              </a:solidFill>
              <a:latin typeface="Perpetua Titling MT" panose="02020502060505020804" pitchFamily="18" charset="0"/>
              <a:ea typeface="Lexend Black"/>
              <a:cs typeface="Lexend Black"/>
            </a:endParaRPr>
          </a:p>
          <a:p>
            <a:pPr lvl="0" algn="just">
              <a:spcAft>
                <a:spcPts val="1200"/>
              </a:spcAft>
            </a:pPr>
            <a:endParaRPr lang="pt-BR" sz="1400" b="1" dirty="0">
              <a:solidFill>
                <a:schemeClr val="bg1"/>
              </a:solidFill>
              <a:latin typeface="Perpetua Titling MT" panose="02020502060505020804" pitchFamily="18" charset="0"/>
              <a:ea typeface="Lexend Black"/>
              <a:cs typeface="Lexend Black"/>
              <a:sym typeface="Lexend Black"/>
            </a:endParaRPr>
          </a:p>
          <a:p>
            <a:pPr lvl="0" algn="ctr">
              <a:spcAft>
                <a:spcPts val="1200"/>
              </a:spcAft>
            </a:pPr>
            <a:r>
              <a:rPr lang="pt-BR" sz="1400" b="1" dirty="0">
                <a:solidFill>
                  <a:srgbClr val="92D050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PROGRAMA ESCOLA BÍBLICA</a:t>
            </a:r>
          </a:p>
          <a:p>
            <a:pPr lvl="0" algn="ctr">
              <a:spcAft>
                <a:spcPts val="1200"/>
              </a:spcAft>
            </a:pPr>
            <a:r>
              <a:rPr lang="pt-BR" sz="1400" b="1" dirty="0">
                <a:solidFill>
                  <a:schemeClr val="bg1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QUARTA-FEIRA 20H - TV VIVA PROMESSA: youtube.com/</a:t>
            </a:r>
            <a:r>
              <a:rPr lang="pt-BR" sz="1400" b="1" dirty="0" err="1">
                <a:solidFill>
                  <a:schemeClr val="bg1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promessistasbrasil</a:t>
            </a:r>
            <a:endParaRPr lang="pt-BR" sz="1400" b="1" dirty="0">
              <a:solidFill>
                <a:schemeClr val="bg1"/>
              </a:solidFill>
              <a:latin typeface="Perpetua Titling MT" panose="02020502060505020804" pitchFamily="18" charset="0"/>
              <a:ea typeface="Lexend Black"/>
              <a:cs typeface="Lexend Black"/>
              <a:sym typeface="Lexend Black"/>
            </a:endParaRPr>
          </a:p>
          <a:p>
            <a:pPr lvl="0" algn="just">
              <a:spcAft>
                <a:spcPts val="1200"/>
              </a:spcAft>
            </a:pPr>
            <a:endParaRPr lang="pt-BR" sz="1400" b="1" dirty="0">
              <a:solidFill>
                <a:schemeClr val="bg1"/>
              </a:solidFill>
              <a:latin typeface="Perpetua Titling MT" panose="02020502060505020804" pitchFamily="18" charset="0"/>
              <a:ea typeface="Lexend Black"/>
              <a:cs typeface="Lexend Black"/>
              <a:sym typeface="Lexend Black"/>
            </a:endParaRPr>
          </a:p>
          <a:p>
            <a:pPr lvl="0" algn="ctr">
              <a:spcAft>
                <a:spcPts val="1200"/>
              </a:spcAft>
            </a:pPr>
            <a:r>
              <a:rPr lang="pt-BR" sz="1400" b="1" dirty="0">
                <a:solidFill>
                  <a:srgbClr val="92D050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ADQUIRA LIÇÕES BÍBLICAS </a:t>
            </a:r>
          </a:p>
          <a:p>
            <a:pPr lvl="0" algn="ctr">
              <a:spcAft>
                <a:spcPts val="1200"/>
              </a:spcAft>
            </a:pPr>
            <a:r>
              <a:rPr lang="pt-BR" sz="1400" b="1" dirty="0">
                <a:solidFill>
                  <a:schemeClr val="bg1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editorapromessa.com.br</a:t>
            </a:r>
          </a:p>
          <a:p>
            <a:pPr lvl="0" algn="just">
              <a:spcAft>
                <a:spcPts val="1200"/>
              </a:spcAft>
            </a:pPr>
            <a:endParaRPr lang="pt-BR" sz="1400" b="1" dirty="0">
              <a:solidFill>
                <a:schemeClr val="bg1"/>
              </a:solidFill>
              <a:latin typeface="Perpetua Titling MT" panose="02020502060505020804" pitchFamily="18" charset="0"/>
              <a:ea typeface="Lexend Black"/>
              <a:cs typeface="Lexend Black"/>
              <a:sym typeface="Lexend Black"/>
            </a:endParaRPr>
          </a:p>
          <a:p>
            <a:pPr lvl="0" algn="ctr">
              <a:spcAft>
                <a:spcPts val="1200"/>
              </a:spcAft>
            </a:pPr>
            <a:r>
              <a:rPr lang="pt-BR" sz="1400" b="1" dirty="0">
                <a:solidFill>
                  <a:srgbClr val="92D050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INSTAGRAM E FACEBOOK</a:t>
            </a:r>
          </a:p>
          <a:p>
            <a:pPr lvl="0" algn="ctr">
              <a:spcAft>
                <a:spcPts val="1200"/>
              </a:spcAft>
            </a:pPr>
            <a:r>
              <a:rPr lang="pt-BR" sz="1400" b="1" dirty="0">
                <a:solidFill>
                  <a:schemeClr val="bg1"/>
                </a:solidFill>
                <a:latin typeface="Perpetua Titling MT"/>
                <a:ea typeface="Lexend Black"/>
                <a:cs typeface="Lexend Black"/>
                <a:sym typeface="Lexend Black"/>
              </a:rPr>
              <a:t>@editorapromessa</a:t>
            </a:r>
          </a:p>
        </p:txBody>
      </p:sp>
    </p:spTree>
    <p:extLst>
      <p:ext uri="{BB962C8B-B14F-4D97-AF65-F5344CB8AC3E}">
        <p14:creationId xmlns:p14="http://schemas.microsoft.com/office/powerpoint/2010/main" val="3000987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438</TotalTime>
  <Words>340</Words>
  <Application>Microsoft Office PowerPoint</Application>
  <PresentationFormat>Apresentação na tela (4:3)</PresentationFormat>
  <Paragraphs>47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5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Anderson Guarnieri Guarnieri</dc:creator>
  <cp:lastModifiedBy>Usuario</cp:lastModifiedBy>
  <cp:revision>21</cp:revision>
  <dcterms:created xsi:type="dcterms:W3CDTF">2022-12-15T20:08:35Z</dcterms:created>
  <dcterms:modified xsi:type="dcterms:W3CDTF">2022-12-29T15:53:09Z</dcterms:modified>
</cp:coreProperties>
</file>