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9" r:id="rId4"/>
    <p:sldId id="262" r:id="rId5"/>
    <p:sldId id="270" r:id="rId6"/>
    <p:sldId id="263" r:id="rId7"/>
    <p:sldId id="271" r:id="rId8"/>
    <p:sldId id="264" r:id="rId9"/>
    <p:sldId id="265" r:id="rId10"/>
    <p:sldId id="272" r:id="rId11"/>
    <p:sldId id="273" r:id="rId12"/>
    <p:sldId id="266" r:id="rId13"/>
    <p:sldId id="267" r:id="rId14"/>
    <p:sldId id="268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D775171-CA76-46E3-A6E9-D04619D9C874}" v="4" dt="2022-12-29T15:54:58.5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02" autoAdjust="0"/>
    <p:restoredTop sz="94660"/>
  </p:normalViewPr>
  <p:slideViewPr>
    <p:cSldViewPr snapToGrid="0">
      <p:cViewPr varScale="1">
        <p:scale>
          <a:sx n="75" d="100"/>
          <a:sy n="75" d="100"/>
        </p:scale>
        <p:origin x="124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de Além" userId="JBbdE+ya3o6b3Pzt/rToPDmkxM3QcjjWDYN9UsrAtws=" providerId="None" clId="Web-{BD775171-CA76-46E3-A6E9-D04619D9C874}"/>
    <pc:docChg chg="modSld">
      <pc:chgData name="Rede Além" userId="JBbdE+ya3o6b3Pzt/rToPDmkxM3QcjjWDYN9UsrAtws=" providerId="None" clId="Web-{BD775171-CA76-46E3-A6E9-D04619D9C874}" dt="2022-12-29T15:54:58.537" v="2" actId="20577"/>
      <pc:docMkLst>
        <pc:docMk/>
      </pc:docMkLst>
      <pc:sldChg chg="modSp">
        <pc:chgData name="Rede Além" userId="JBbdE+ya3o6b3Pzt/rToPDmkxM3QcjjWDYN9UsrAtws=" providerId="None" clId="Web-{BD775171-CA76-46E3-A6E9-D04619D9C874}" dt="2022-12-29T15:54:58.537" v="2" actId="20577"/>
        <pc:sldMkLst>
          <pc:docMk/>
          <pc:sldMk cId="3000987757" sldId="268"/>
        </pc:sldMkLst>
        <pc:spChg chg="mod">
          <ac:chgData name="Rede Além" userId="JBbdE+ya3o6b3Pzt/rToPDmkxM3QcjjWDYN9UsrAtws=" providerId="None" clId="Web-{BD775171-CA76-46E3-A6E9-D04619D9C874}" dt="2022-12-29T15:54:58.537" v="2" actId="20577"/>
          <ac:spMkLst>
            <pc:docMk/>
            <pc:sldMk cId="3000987757" sldId="268"/>
            <ac:spMk id="7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29/12/2022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3399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29/12/2022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4749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29/12/2022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9515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29/12/2022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8061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29/12/2022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8484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29/12/2022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7473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29/12/2022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2270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29/12/2022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7910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29/12/2022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9006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29/12/2022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6542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29/12/2022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0734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C70724-B615-46AB-A60C-F304CCD6AA93}" type="datetimeFigureOut">
              <a:rPr lang="pt-BR" smtClean="0"/>
              <a:t>29/12/2022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6005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ACA12B7-26B3-437C-B665-BA96A6ABF3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6172200" y="287383"/>
            <a:ext cx="19137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9600" b="1" dirty="0">
                <a:solidFill>
                  <a:schemeClr val="bg1"/>
                </a:solidFill>
                <a:latin typeface="Perpetua Titling MT" panose="02020502060505020804" pitchFamily="18" charset="0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371289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BB96F129-A9C7-47B9-8EE3-AD4794487C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1513112" y="2211439"/>
            <a:ext cx="7158446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4000" b="1" dirty="0">
                <a:solidFill>
                  <a:srgbClr val="92D050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LIÇÃO 04                                 </a:t>
            </a:r>
            <a:r>
              <a:rPr lang="pt-BR" sz="2800" b="1" dirty="0">
                <a:solidFill>
                  <a:schemeClr val="bg1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O DEUS DA ALIANÇA É JUSTO!</a:t>
            </a:r>
          </a:p>
        </p:txBody>
      </p:sp>
      <p:sp>
        <p:nvSpPr>
          <p:cNvPr id="8" name="Retângulo 7"/>
          <p:cNvSpPr/>
          <p:nvPr/>
        </p:nvSpPr>
        <p:spPr>
          <a:xfrm>
            <a:off x="2816858" y="3350212"/>
            <a:ext cx="4550953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1200"/>
              </a:spcAft>
            </a:pPr>
            <a:r>
              <a:rPr lang="pt-BR" sz="2000" b="1" dirty="0">
                <a:solidFill>
                  <a:srgbClr val="92D050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Dize-lhes pois: Assim diz o Senhor Deus de Israel: Maldito o homem que não escutar as palavras desta aliança. (Jr 11:3)</a:t>
            </a:r>
            <a:endParaRPr lang="pt-BR" sz="2000" b="1" dirty="0">
              <a:solidFill>
                <a:schemeClr val="bg1"/>
              </a:solidFill>
              <a:latin typeface="Perpetua Titling MT" panose="02020502060505020804" pitchFamily="18" charset="0"/>
              <a:ea typeface="Lexend Black"/>
              <a:cs typeface="Lexend Black"/>
              <a:sym typeface="Lexend Black"/>
            </a:endParaRPr>
          </a:p>
        </p:txBody>
      </p:sp>
    </p:spTree>
    <p:extLst>
      <p:ext uri="{BB962C8B-B14F-4D97-AF65-F5344CB8AC3E}">
        <p14:creationId xmlns:p14="http://schemas.microsoft.com/office/powerpoint/2010/main" val="767562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BB96F129-A9C7-47B9-8EE3-AD4794487C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992777" y="2195584"/>
            <a:ext cx="7158446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1200"/>
              </a:spcAft>
            </a:pPr>
            <a:r>
              <a:rPr lang="pt-BR" sz="4000" b="1" dirty="0">
                <a:solidFill>
                  <a:srgbClr val="92D050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OBJETIVO</a:t>
            </a:r>
          </a:p>
          <a:p>
            <a:pPr lvl="0" algn="just">
              <a:spcAft>
                <a:spcPts val="1200"/>
              </a:spcAft>
            </a:pPr>
            <a:r>
              <a:rPr lang="pt-BR" sz="2800" b="1" dirty="0">
                <a:solidFill>
                  <a:schemeClr val="bg1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Entender que Deus é justo ao castigar seu povo, quando ele quebra a aliança, mas que Deus faz isso para corrigir e restaurar aqueles que lhe pertencem.</a:t>
            </a:r>
          </a:p>
        </p:txBody>
      </p:sp>
    </p:spTree>
    <p:extLst>
      <p:ext uri="{BB962C8B-B14F-4D97-AF65-F5344CB8AC3E}">
        <p14:creationId xmlns:p14="http://schemas.microsoft.com/office/powerpoint/2010/main" val="1739173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BB96F129-A9C7-47B9-8EE3-AD4794487C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992777" y="2494941"/>
            <a:ext cx="7158446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4000" b="1" dirty="0">
                <a:solidFill>
                  <a:srgbClr val="92D050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INTRODUÇÃO</a:t>
            </a:r>
          </a:p>
          <a:p>
            <a:pPr lvl="0" algn="just">
              <a:spcAft>
                <a:spcPts val="1200"/>
              </a:spcAft>
            </a:pPr>
            <a:r>
              <a:rPr lang="pt-BR" sz="2800" b="1" dirty="0">
                <a:solidFill>
                  <a:schemeClr val="bg1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Nesta pregação de Jeremias, a falsidade do povo na adoração foi apontada. Vejamos como se deu esta séria denúncia.</a:t>
            </a:r>
          </a:p>
        </p:txBody>
      </p:sp>
    </p:spTree>
    <p:extLst>
      <p:ext uri="{BB962C8B-B14F-4D97-AF65-F5344CB8AC3E}">
        <p14:creationId xmlns:p14="http://schemas.microsoft.com/office/powerpoint/2010/main" val="17674248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561703" y="4884354"/>
            <a:ext cx="367066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1200"/>
              </a:spcAft>
            </a:pPr>
            <a:r>
              <a:rPr lang="pt-BR" sz="40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I. “ASSIM DIZ O SENHOR”</a:t>
            </a:r>
          </a:p>
        </p:txBody>
      </p:sp>
    </p:spTree>
    <p:extLst>
      <p:ext uri="{BB962C8B-B14F-4D97-AF65-F5344CB8AC3E}">
        <p14:creationId xmlns:p14="http://schemas.microsoft.com/office/powerpoint/2010/main" val="10588509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BB96F129-A9C7-47B9-8EE3-AD4794487C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956492" y="1211878"/>
            <a:ext cx="7231015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1200"/>
              </a:spcAft>
            </a:pPr>
            <a:r>
              <a:rPr lang="pt-BR" sz="2900" b="1" dirty="0">
                <a:solidFill>
                  <a:schemeClr val="bg1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1. Retorno a um pecado antigo</a:t>
            </a:r>
          </a:p>
          <a:p>
            <a:pPr lvl="0" algn="just">
              <a:spcAft>
                <a:spcPts val="1200"/>
              </a:spcAft>
            </a:pPr>
            <a:r>
              <a:rPr lang="pt-BR" sz="2900" b="1" dirty="0">
                <a:solidFill>
                  <a:schemeClr val="bg1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2. Busca de uma solução errada</a:t>
            </a:r>
          </a:p>
          <a:p>
            <a:pPr lvl="0" algn="just">
              <a:spcAft>
                <a:spcPts val="1200"/>
              </a:spcAft>
            </a:pPr>
            <a:r>
              <a:rPr lang="pt-BR" sz="2900" b="1" dirty="0">
                <a:solidFill>
                  <a:schemeClr val="bg1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3. Queixa de um profeta em crise</a:t>
            </a:r>
          </a:p>
          <a:p>
            <a:pPr lvl="0" algn="just">
              <a:spcAft>
                <a:spcPts val="1200"/>
              </a:spcAft>
            </a:pPr>
            <a:r>
              <a:rPr lang="pt-BR" sz="2900" b="1" dirty="0">
                <a:solidFill>
                  <a:schemeClr val="bg1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4. Advertência de uma realidade dura</a:t>
            </a:r>
          </a:p>
          <a:p>
            <a:pPr lvl="0" algn="just">
              <a:spcAft>
                <a:spcPts val="1200"/>
              </a:spcAft>
            </a:pPr>
            <a:r>
              <a:rPr lang="pt-BR" sz="2900" b="1" dirty="0">
                <a:solidFill>
                  <a:schemeClr val="bg1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5. Prévia de um castigo terrível</a:t>
            </a:r>
          </a:p>
          <a:p>
            <a:pPr lvl="0" algn="just">
              <a:spcAft>
                <a:spcPts val="1200"/>
              </a:spcAft>
            </a:pPr>
            <a:r>
              <a:rPr lang="pt-BR" sz="2900" b="1" dirty="0">
                <a:solidFill>
                  <a:schemeClr val="bg1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6. destino de profetas falsos</a:t>
            </a:r>
          </a:p>
        </p:txBody>
      </p:sp>
    </p:spTree>
    <p:extLst>
      <p:ext uri="{BB962C8B-B14F-4D97-AF65-F5344CB8AC3E}">
        <p14:creationId xmlns:p14="http://schemas.microsoft.com/office/powerpoint/2010/main" val="2384409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496388" y="5106424"/>
            <a:ext cx="463078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32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HORA DAS PERGUNTAS</a:t>
            </a:r>
          </a:p>
        </p:txBody>
      </p:sp>
    </p:spTree>
    <p:extLst>
      <p:ext uri="{BB962C8B-B14F-4D97-AF65-F5344CB8AC3E}">
        <p14:creationId xmlns:p14="http://schemas.microsoft.com/office/powerpoint/2010/main" val="5289168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BB96F129-A9C7-47B9-8EE3-AD4794487C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0" cy="6858000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751114" y="1269209"/>
            <a:ext cx="7641771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1200"/>
              </a:spcAft>
            </a:pPr>
            <a:r>
              <a:rPr lang="pt-BR" sz="2000" b="1" dirty="0">
                <a:solidFill>
                  <a:schemeClr val="bg1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01. Tomando por base o “item 1”, comente com a classe por que há muita ênfase nos “pais” no início do capítulo 11 de Jeremias? O que tramaram contra Jeremias? Leia Jr 11:1-11, 14, 18-19.</a:t>
            </a:r>
          </a:p>
          <a:p>
            <a:pPr lvl="0" algn="just">
              <a:spcAft>
                <a:spcPts val="1200"/>
              </a:spcAft>
            </a:pPr>
            <a:r>
              <a:rPr lang="pt-BR" sz="2000" b="1" dirty="0">
                <a:solidFill>
                  <a:schemeClr val="bg1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02. Veja o tópico 3. Qual foi a crise teológica de Jeremias e como Deus a tratou? Explique as duas comparações utilizadas como resposta em Jeremias 12:5.</a:t>
            </a:r>
          </a:p>
          <a:p>
            <a:pPr lvl="0" algn="just">
              <a:spcAft>
                <a:spcPts val="1200"/>
              </a:spcAft>
            </a:pPr>
            <a:r>
              <a:rPr lang="pt-BR" sz="2000" b="1" dirty="0">
                <a:solidFill>
                  <a:schemeClr val="bg1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03. Considerando os tópicos 4 e 5, fale sobre os dois “sermões práticos” e sobre a grande seca que houve na terra de Judá. Frente ao lamento do profeta, como Deus o respondeu?</a:t>
            </a:r>
          </a:p>
          <a:p>
            <a:pPr lvl="0" algn="just">
              <a:spcAft>
                <a:spcPts val="1200"/>
              </a:spcAft>
            </a:pPr>
            <a:r>
              <a:rPr lang="pt-BR" sz="2000" b="1" dirty="0">
                <a:solidFill>
                  <a:schemeClr val="bg1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04. Por fim, fale da resposta de Deus a respeito dos falsos profetas na segunda parte do capítulo 14. Leia Jr 14:13-16 e o item 6.</a:t>
            </a:r>
          </a:p>
        </p:txBody>
      </p:sp>
    </p:spTree>
    <p:extLst>
      <p:ext uri="{BB962C8B-B14F-4D97-AF65-F5344CB8AC3E}">
        <p14:creationId xmlns:p14="http://schemas.microsoft.com/office/powerpoint/2010/main" val="6358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339635" y="5158675"/>
            <a:ext cx="365760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32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II. ASSUMINDO COMPROMISSOS</a:t>
            </a:r>
          </a:p>
        </p:txBody>
      </p:sp>
    </p:spTree>
    <p:extLst>
      <p:ext uri="{BB962C8B-B14F-4D97-AF65-F5344CB8AC3E}">
        <p14:creationId xmlns:p14="http://schemas.microsoft.com/office/powerpoint/2010/main" val="27807332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BB96F129-A9C7-47B9-8EE3-AD4794487C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1227909" y="1388589"/>
            <a:ext cx="668818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1200"/>
              </a:spcAft>
            </a:pPr>
            <a:r>
              <a:rPr lang="pt-BR" sz="2000" b="1" dirty="0">
                <a:solidFill>
                  <a:srgbClr val="92D050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1. Deus usa os fracos!</a:t>
            </a:r>
          </a:p>
          <a:p>
            <a:pPr lvl="0" algn="just">
              <a:spcAft>
                <a:spcPts val="1200"/>
              </a:spcAft>
            </a:pPr>
            <a:endParaRPr lang="pt-BR" sz="2000" b="1" dirty="0">
              <a:solidFill>
                <a:schemeClr val="bg1"/>
              </a:solidFill>
              <a:latin typeface="Perpetua Titling MT" panose="02020502060505020804" pitchFamily="18" charset="0"/>
              <a:ea typeface="Lexend Black"/>
              <a:cs typeface="Lexend Black"/>
              <a:sym typeface="Lexend Black"/>
            </a:endParaRPr>
          </a:p>
          <a:p>
            <a:pPr lvl="0" algn="just">
              <a:spcAft>
                <a:spcPts val="1200"/>
              </a:spcAft>
            </a:pPr>
            <a:r>
              <a:rPr lang="pt-BR" sz="2000" b="1" dirty="0">
                <a:solidFill>
                  <a:schemeClr val="bg1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	</a:t>
            </a:r>
            <a:r>
              <a:rPr lang="pt-BR" sz="2000" b="1" i="1" dirty="0">
                <a:solidFill>
                  <a:schemeClr val="bg1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 Deus continua chamando homens e mulheres para um compromisso em sua missão. São pessoas fracas, mas que possuem força do alto.</a:t>
            </a:r>
            <a:endParaRPr lang="pt-BR" sz="2000" b="1" dirty="0">
              <a:solidFill>
                <a:schemeClr val="bg1"/>
              </a:solidFill>
              <a:latin typeface="Perpetua Titling MT" panose="02020502060505020804" pitchFamily="18" charset="0"/>
              <a:ea typeface="Lexend Black"/>
              <a:cs typeface="Lexend Black"/>
              <a:sym typeface="Lexend Black"/>
            </a:endParaRPr>
          </a:p>
          <a:p>
            <a:pPr lvl="0" algn="just">
              <a:spcAft>
                <a:spcPts val="1200"/>
              </a:spcAft>
            </a:pPr>
            <a:endParaRPr lang="pt-BR" sz="2000" b="1" dirty="0">
              <a:solidFill>
                <a:srgbClr val="92D050"/>
              </a:solidFill>
              <a:latin typeface="Perpetua Titling MT" panose="02020502060505020804" pitchFamily="18" charset="0"/>
              <a:ea typeface="Lexend Black"/>
              <a:cs typeface="Lexend Black"/>
              <a:sym typeface="Lexend Black"/>
            </a:endParaRPr>
          </a:p>
          <a:p>
            <a:pPr lvl="0" algn="just">
              <a:spcAft>
                <a:spcPts val="1200"/>
              </a:spcAft>
            </a:pPr>
            <a:endParaRPr lang="pt-BR" sz="2000" b="1" dirty="0">
              <a:solidFill>
                <a:srgbClr val="92D050"/>
              </a:solidFill>
              <a:latin typeface="Perpetua Titling MT" panose="02020502060505020804" pitchFamily="18" charset="0"/>
              <a:ea typeface="Lexend Black"/>
              <a:cs typeface="Lexend Black"/>
              <a:sym typeface="Lexend Black"/>
            </a:endParaRPr>
          </a:p>
          <a:p>
            <a:pPr lvl="0" algn="just">
              <a:spcAft>
                <a:spcPts val="1200"/>
              </a:spcAft>
            </a:pPr>
            <a:endParaRPr lang="pt-BR" sz="2000" b="1" dirty="0">
              <a:solidFill>
                <a:srgbClr val="92D050"/>
              </a:solidFill>
              <a:latin typeface="Perpetua Titling MT" panose="02020502060505020804" pitchFamily="18" charset="0"/>
              <a:ea typeface="Lexend Black"/>
              <a:cs typeface="Lexend Black"/>
              <a:sym typeface="Lexend Black"/>
            </a:endParaRPr>
          </a:p>
          <a:p>
            <a:pPr lvl="0" algn="just">
              <a:spcAft>
                <a:spcPts val="1200"/>
              </a:spcAft>
            </a:pPr>
            <a:r>
              <a:rPr lang="pt-BR" sz="2000" b="1" dirty="0">
                <a:solidFill>
                  <a:srgbClr val="92D050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05.</a:t>
            </a:r>
            <a:r>
              <a:rPr lang="pt-BR" sz="2000" b="1" dirty="0">
                <a:solidFill>
                  <a:schemeClr val="bg1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 Comente a frase “A questão não é se Deus te chamou, mas em que parte da batalha ele te quer”.</a:t>
            </a:r>
          </a:p>
        </p:txBody>
      </p:sp>
    </p:spTree>
    <p:extLst>
      <p:ext uri="{BB962C8B-B14F-4D97-AF65-F5344CB8AC3E}">
        <p14:creationId xmlns:p14="http://schemas.microsoft.com/office/powerpoint/2010/main" val="3491098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BB96F129-A9C7-47B9-8EE3-AD4794487C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1267096" y="1592515"/>
            <a:ext cx="6616337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1200"/>
              </a:spcAft>
            </a:pPr>
            <a:r>
              <a:rPr lang="pt-BR" sz="2000" b="1" dirty="0">
                <a:solidFill>
                  <a:srgbClr val="92D050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2. Deus disciplina os rebeldes.</a:t>
            </a:r>
          </a:p>
          <a:p>
            <a:pPr lvl="0" algn="just">
              <a:spcAft>
                <a:spcPts val="1200"/>
              </a:spcAft>
            </a:pPr>
            <a:endParaRPr lang="pt-BR" sz="2000" b="1" dirty="0">
              <a:solidFill>
                <a:srgbClr val="92D050"/>
              </a:solidFill>
              <a:latin typeface="Perpetua Titling MT" panose="02020502060505020804" pitchFamily="18" charset="0"/>
              <a:ea typeface="Lexend Black"/>
              <a:cs typeface="Lexend Black"/>
              <a:sym typeface="Lexend Black"/>
            </a:endParaRPr>
          </a:p>
          <a:p>
            <a:pPr lvl="0" algn="just">
              <a:spcAft>
                <a:spcPts val="1200"/>
              </a:spcAft>
            </a:pPr>
            <a:r>
              <a:rPr lang="pt-BR" sz="2000" b="1" dirty="0">
                <a:solidFill>
                  <a:schemeClr val="bg1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	</a:t>
            </a:r>
            <a:r>
              <a:rPr lang="pt-BR" sz="2000" b="1" i="1" dirty="0">
                <a:solidFill>
                  <a:schemeClr val="bg1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A disciplina dele não é um abandono, pelo contrário, é sinal de que ainda somos filhos, mesmo que muitas vezes rebeldes (</a:t>
            </a:r>
            <a:r>
              <a:rPr lang="pt-BR" sz="2000" b="1" i="1" dirty="0" err="1">
                <a:solidFill>
                  <a:schemeClr val="bg1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Hb</a:t>
            </a:r>
            <a:r>
              <a:rPr lang="pt-BR" sz="2000" b="1" i="1" dirty="0">
                <a:solidFill>
                  <a:schemeClr val="bg1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 12:6).</a:t>
            </a:r>
            <a:endParaRPr lang="pt-BR" sz="2000" b="1" dirty="0">
              <a:solidFill>
                <a:srgbClr val="92D050"/>
              </a:solidFill>
              <a:latin typeface="Perpetua Titling MT" panose="02020502060505020804" pitchFamily="18" charset="0"/>
              <a:ea typeface="Lexend Black"/>
              <a:cs typeface="Lexend Black"/>
              <a:sym typeface="Lexend Black"/>
            </a:endParaRPr>
          </a:p>
          <a:p>
            <a:pPr lvl="0" algn="just">
              <a:spcAft>
                <a:spcPts val="1200"/>
              </a:spcAft>
            </a:pPr>
            <a:endParaRPr lang="pt-BR" sz="2000" b="1" dirty="0">
              <a:solidFill>
                <a:srgbClr val="92D050"/>
              </a:solidFill>
              <a:latin typeface="Perpetua Titling MT" panose="02020502060505020804" pitchFamily="18" charset="0"/>
              <a:ea typeface="Lexend Black"/>
              <a:cs typeface="Lexend Black"/>
              <a:sym typeface="Lexend Black"/>
            </a:endParaRPr>
          </a:p>
          <a:p>
            <a:pPr lvl="0" algn="just">
              <a:spcAft>
                <a:spcPts val="1200"/>
              </a:spcAft>
            </a:pPr>
            <a:endParaRPr lang="pt-BR" sz="2000" b="1" dirty="0">
              <a:solidFill>
                <a:srgbClr val="92D050"/>
              </a:solidFill>
              <a:latin typeface="Perpetua Titling MT" panose="02020502060505020804" pitchFamily="18" charset="0"/>
              <a:ea typeface="Lexend Black"/>
              <a:cs typeface="Lexend Black"/>
              <a:sym typeface="Lexend Black"/>
            </a:endParaRPr>
          </a:p>
          <a:p>
            <a:pPr lvl="0" algn="just">
              <a:spcAft>
                <a:spcPts val="1200"/>
              </a:spcAft>
            </a:pPr>
            <a:endParaRPr lang="pt-BR" sz="2000" b="1" dirty="0">
              <a:solidFill>
                <a:srgbClr val="92D050"/>
              </a:solidFill>
              <a:latin typeface="Perpetua Titling MT" panose="02020502060505020804" pitchFamily="18" charset="0"/>
              <a:ea typeface="Lexend Black"/>
              <a:cs typeface="Lexend Black"/>
              <a:sym typeface="Lexend Black"/>
            </a:endParaRPr>
          </a:p>
          <a:p>
            <a:pPr lvl="0" algn="just">
              <a:spcAft>
                <a:spcPts val="1200"/>
              </a:spcAft>
            </a:pPr>
            <a:r>
              <a:rPr lang="pt-BR" sz="2000" b="1" dirty="0">
                <a:solidFill>
                  <a:srgbClr val="92D050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06. </a:t>
            </a:r>
            <a:r>
              <a:rPr lang="pt-BR" sz="2000" b="1" dirty="0">
                <a:solidFill>
                  <a:schemeClr val="bg1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Você já se sentiu corrigido por Deus? Gostaria de compartilhar com a classe?</a:t>
            </a:r>
          </a:p>
        </p:txBody>
      </p:sp>
    </p:spTree>
    <p:extLst>
      <p:ext uri="{BB962C8B-B14F-4D97-AF65-F5344CB8AC3E}">
        <p14:creationId xmlns:p14="http://schemas.microsoft.com/office/powerpoint/2010/main" val="2772344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BB96F129-A9C7-47B9-8EE3-AD4794487C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888274" y="2589647"/>
            <a:ext cx="7367452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4000" b="1" dirty="0">
                <a:solidFill>
                  <a:srgbClr val="92D050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DESAFIO SEMANAL</a:t>
            </a:r>
          </a:p>
          <a:p>
            <a:pPr lvl="0" algn="just">
              <a:spcAft>
                <a:spcPts val="1200"/>
              </a:spcAft>
            </a:pPr>
            <a:r>
              <a:rPr lang="pt-BR" sz="2400" b="1" dirty="0">
                <a:solidFill>
                  <a:schemeClr val="bg1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Pense nas lições espirituais que Jeremias e o povo rebelde nos trouxeram esta semana. Depois, faça uma oração sincera e mude o que for necessário!</a:t>
            </a:r>
          </a:p>
        </p:txBody>
      </p:sp>
    </p:spTree>
    <p:extLst>
      <p:ext uri="{BB962C8B-B14F-4D97-AF65-F5344CB8AC3E}">
        <p14:creationId xmlns:p14="http://schemas.microsoft.com/office/powerpoint/2010/main" val="8015355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BB96F129-A9C7-47B9-8EE3-AD4794487C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502925" y="3174274"/>
            <a:ext cx="576724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4000" b="1" dirty="0">
                <a:solidFill>
                  <a:srgbClr val="92D050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Próxima lição</a:t>
            </a:r>
          </a:p>
          <a:p>
            <a:pPr lvl="0" algn="just">
              <a:spcAft>
                <a:spcPts val="1200"/>
              </a:spcAft>
            </a:pPr>
            <a:r>
              <a:rPr lang="pt-BR" sz="2000" b="1" dirty="0">
                <a:solidFill>
                  <a:schemeClr val="bg1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5. FÉ EM MEIO À DESCRENÇA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1962" y="1735821"/>
            <a:ext cx="2664210" cy="4046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837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BB96F129-A9C7-47B9-8EE3-AD4794487C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800100" y="1196883"/>
            <a:ext cx="7543800" cy="5201424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lvl="0" algn="ctr">
              <a:spcAft>
                <a:spcPts val="1200"/>
              </a:spcAft>
            </a:pPr>
            <a:r>
              <a:rPr lang="pt-BR" sz="4000" b="1" dirty="0">
                <a:solidFill>
                  <a:srgbClr val="92D050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+ MAIS CONTEÚDO</a:t>
            </a:r>
          </a:p>
          <a:p>
            <a:pPr lvl="0" algn="ctr">
              <a:spcAft>
                <a:spcPts val="1200"/>
              </a:spcAft>
            </a:pPr>
            <a:r>
              <a:rPr lang="pt-BR" sz="1400" b="1" dirty="0">
                <a:solidFill>
                  <a:srgbClr val="92D050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MATERIAIS PARA ESCOLA BÍBLICA </a:t>
            </a:r>
          </a:p>
          <a:p>
            <a:pPr algn="ctr"/>
            <a:r>
              <a:rPr lang="pt-BR" sz="1400" b="1" dirty="0">
                <a:solidFill>
                  <a:schemeClr val="bg1"/>
                </a:solidFill>
                <a:latin typeface="Perpetua Titling MT"/>
                <a:ea typeface="Lexend Black"/>
                <a:cs typeface="Lexend Black"/>
                <a:sym typeface="Lexend Black"/>
              </a:rPr>
              <a:t>promessistas.org/</a:t>
            </a:r>
            <a:r>
              <a:rPr lang="pt-BR" sz="1400" b="1" dirty="0" err="1">
                <a:solidFill>
                  <a:schemeClr val="bg1"/>
                </a:solidFill>
                <a:latin typeface="Perpetua Titling MT"/>
                <a:ea typeface="Lexend Black"/>
                <a:cs typeface="Lexend Black"/>
                <a:sym typeface="Lexend Black"/>
              </a:rPr>
              <a:t>licoes-biblicas</a:t>
            </a:r>
            <a:r>
              <a:rPr lang="pt-BR" sz="1400" b="1" dirty="0">
                <a:solidFill>
                  <a:schemeClr val="bg1"/>
                </a:solidFill>
                <a:latin typeface="Perpetua Titling MT"/>
                <a:ea typeface="Lexend Black"/>
                <a:cs typeface="Lexend Black"/>
                <a:sym typeface="Lexend Black"/>
              </a:rPr>
              <a:t>/</a:t>
            </a:r>
            <a:r>
              <a:rPr lang="pt-BR" sz="1400" b="1" dirty="0" err="1">
                <a:solidFill>
                  <a:schemeClr val="bg1"/>
                </a:solidFill>
                <a:latin typeface="Perpetua Titling MT"/>
                <a:ea typeface="Lexend Black"/>
                <a:cs typeface="Lexend Black"/>
                <a:sym typeface="Lexend Black"/>
              </a:rPr>
              <a:t>esperanca</a:t>
            </a:r>
            <a:r>
              <a:rPr lang="pt-BR" sz="1400" b="1" dirty="0">
                <a:solidFill>
                  <a:schemeClr val="bg1"/>
                </a:solidFill>
                <a:latin typeface="Perpetua Titling MT"/>
                <a:ea typeface="Lexend Black"/>
                <a:cs typeface="Lexend Black"/>
                <a:sym typeface="Lexend Black"/>
              </a:rPr>
              <a:t>-em-tempos-</a:t>
            </a:r>
            <a:r>
              <a:rPr lang="pt-BR" sz="1400" b="1" dirty="0" err="1">
                <a:solidFill>
                  <a:schemeClr val="bg1"/>
                </a:solidFill>
                <a:latin typeface="Perpetua Titling MT"/>
                <a:ea typeface="Lexend Black"/>
                <a:cs typeface="Lexend Black"/>
                <a:sym typeface="Lexend Black"/>
              </a:rPr>
              <a:t>dificeis</a:t>
            </a:r>
            <a:endParaRPr lang="pt-BR" sz="1400" b="1" dirty="0" err="1">
              <a:solidFill>
                <a:schemeClr val="bg1"/>
              </a:solidFill>
              <a:latin typeface="Perpetua Titling MT"/>
              <a:ea typeface="Lexend Black"/>
              <a:cs typeface="Lexend Black"/>
            </a:endParaRPr>
          </a:p>
          <a:p>
            <a:pPr lvl="0" algn="ctr">
              <a:spcAft>
                <a:spcPts val="1200"/>
              </a:spcAft>
            </a:pPr>
            <a:endParaRPr lang="pt-BR" sz="1400" b="1" dirty="0">
              <a:solidFill>
                <a:schemeClr val="bg1"/>
              </a:solidFill>
              <a:latin typeface="Perpetua Titling MT" panose="02020502060505020804" pitchFamily="18" charset="0"/>
              <a:ea typeface="Lexend Black"/>
              <a:cs typeface="Lexend Black"/>
            </a:endParaRPr>
          </a:p>
          <a:p>
            <a:pPr lvl="0" algn="just">
              <a:spcAft>
                <a:spcPts val="1200"/>
              </a:spcAft>
            </a:pPr>
            <a:endParaRPr lang="pt-BR" sz="1400" b="1" dirty="0">
              <a:solidFill>
                <a:schemeClr val="bg1"/>
              </a:solidFill>
              <a:latin typeface="Perpetua Titling MT" panose="02020502060505020804" pitchFamily="18" charset="0"/>
              <a:ea typeface="Lexend Black"/>
              <a:cs typeface="Lexend Black"/>
              <a:sym typeface="Lexend Black"/>
            </a:endParaRPr>
          </a:p>
          <a:p>
            <a:pPr lvl="0" algn="ctr">
              <a:spcAft>
                <a:spcPts val="1200"/>
              </a:spcAft>
            </a:pPr>
            <a:r>
              <a:rPr lang="pt-BR" sz="1400" b="1" dirty="0">
                <a:solidFill>
                  <a:srgbClr val="92D050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PROGRAMA ESCOLA BÍBLICA</a:t>
            </a:r>
          </a:p>
          <a:p>
            <a:pPr lvl="0" algn="ctr">
              <a:spcAft>
                <a:spcPts val="1200"/>
              </a:spcAft>
            </a:pPr>
            <a:r>
              <a:rPr lang="pt-BR" sz="1400" b="1" dirty="0">
                <a:solidFill>
                  <a:schemeClr val="bg1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QUARTA-FEIRA 20H - TV VIVA PROMESSA: youtube.com/</a:t>
            </a:r>
            <a:r>
              <a:rPr lang="pt-BR" sz="1400" b="1" dirty="0" err="1">
                <a:solidFill>
                  <a:schemeClr val="bg1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promessistasbrasil</a:t>
            </a:r>
            <a:endParaRPr lang="pt-BR" sz="1400" b="1" dirty="0">
              <a:solidFill>
                <a:schemeClr val="bg1"/>
              </a:solidFill>
              <a:latin typeface="Perpetua Titling MT" panose="02020502060505020804" pitchFamily="18" charset="0"/>
              <a:ea typeface="Lexend Black"/>
              <a:cs typeface="Lexend Black"/>
              <a:sym typeface="Lexend Black"/>
            </a:endParaRPr>
          </a:p>
          <a:p>
            <a:pPr lvl="0" algn="just">
              <a:spcAft>
                <a:spcPts val="1200"/>
              </a:spcAft>
            </a:pPr>
            <a:endParaRPr lang="pt-BR" sz="1400" b="1" dirty="0">
              <a:solidFill>
                <a:schemeClr val="bg1"/>
              </a:solidFill>
              <a:latin typeface="Perpetua Titling MT" panose="02020502060505020804" pitchFamily="18" charset="0"/>
              <a:ea typeface="Lexend Black"/>
              <a:cs typeface="Lexend Black"/>
              <a:sym typeface="Lexend Black"/>
            </a:endParaRPr>
          </a:p>
          <a:p>
            <a:pPr lvl="0" algn="ctr">
              <a:spcAft>
                <a:spcPts val="1200"/>
              </a:spcAft>
            </a:pPr>
            <a:r>
              <a:rPr lang="pt-BR" sz="1400" b="1" dirty="0">
                <a:solidFill>
                  <a:srgbClr val="92D050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ADQUIRA LIÇÕES BÍBLICAS </a:t>
            </a:r>
          </a:p>
          <a:p>
            <a:pPr lvl="0" algn="ctr">
              <a:spcAft>
                <a:spcPts val="1200"/>
              </a:spcAft>
            </a:pPr>
            <a:r>
              <a:rPr lang="pt-BR" sz="1400" b="1" dirty="0">
                <a:solidFill>
                  <a:schemeClr val="bg1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editorapromessa.com.br</a:t>
            </a:r>
          </a:p>
          <a:p>
            <a:pPr lvl="0" algn="just">
              <a:spcAft>
                <a:spcPts val="1200"/>
              </a:spcAft>
            </a:pPr>
            <a:endParaRPr lang="pt-BR" sz="1400" b="1" dirty="0">
              <a:solidFill>
                <a:schemeClr val="bg1"/>
              </a:solidFill>
              <a:latin typeface="Perpetua Titling MT" panose="02020502060505020804" pitchFamily="18" charset="0"/>
              <a:ea typeface="Lexend Black"/>
              <a:cs typeface="Lexend Black"/>
              <a:sym typeface="Lexend Black"/>
            </a:endParaRPr>
          </a:p>
          <a:p>
            <a:pPr lvl="0" algn="ctr">
              <a:spcAft>
                <a:spcPts val="1200"/>
              </a:spcAft>
            </a:pPr>
            <a:r>
              <a:rPr lang="pt-BR" sz="1400" b="1" dirty="0">
                <a:solidFill>
                  <a:srgbClr val="92D050"/>
                </a:solidFill>
                <a:latin typeface="Perpetua Titling MT" panose="02020502060505020804" pitchFamily="18" charset="0"/>
                <a:ea typeface="Lexend Black"/>
                <a:cs typeface="Lexend Black"/>
                <a:sym typeface="Lexend Black"/>
              </a:rPr>
              <a:t>INSTAGRAM E FACEBOOK</a:t>
            </a:r>
          </a:p>
          <a:p>
            <a:pPr lvl="0" algn="ctr">
              <a:spcAft>
                <a:spcPts val="1200"/>
              </a:spcAft>
            </a:pPr>
            <a:r>
              <a:rPr lang="pt-BR" sz="1400" b="1" dirty="0">
                <a:solidFill>
                  <a:schemeClr val="bg1"/>
                </a:solidFill>
                <a:latin typeface="Perpetua Titling MT"/>
                <a:ea typeface="Lexend Black"/>
                <a:cs typeface="Lexend Black"/>
                <a:sym typeface="Lexend Black"/>
              </a:rPr>
              <a:t>@editorapromessa</a:t>
            </a:r>
          </a:p>
        </p:txBody>
      </p:sp>
    </p:spTree>
    <p:extLst>
      <p:ext uri="{BB962C8B-B14F-4D97-AF65-F5344CB8AC3E}">
        <p14:creationId xmlns:p14="http://schemas.microsoft.com/office/powerpoint/2010/main" val="3000987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457</TotalTime>
  <Words>375</Words>
  <Application>Microsoft Office PowerPoint</Application>
  <PresentationFormat>Apresentação na tela (4:3)</PresentationFormat>
  <Paragraphs>50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5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Anderson Guarnieri Guarnieri</dc:creator>
  <cp:lastModifiedBy>Usuario</cp:lastModifiedBy>
  <cp:revision>25</cp:revision>
  <dcterms:created xsi:type="dcterms:W3CDTF">2022-12-15T20:08:35Z</dcterms:created>
  <dcterms:modified xsi:type="dcterms:W3CDTF">2022-12-29T15:55:05Z</dcterms:modified>
</cp:coreProperties>
</file>