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5" r:id="rId2"/>
    <p:sldMasterId id="2147483670" r:id="rId3"/>
    <p:sldMasterId id="2147483675" r:id="rId4"/>
  </p:sldMasterIdLst>
  <p:sldIdLst>
    <p:sldId id="256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1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5" autoAdjust="0"/>
    <p:restoredTop sz="96327"/>
  </p:normalViewPr>
  <p:slideViewPr>
    <p:cSldViewPr snapToGrid="0" snapToObjects="1" showGuides="1">
      <p:cViewPr>
        <p:scale>
          <a:sx n="70" d="100"/>
          <a:sy n="70" d="100"/>
        </p:scale>
        <p:origin x="-1440" y="-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36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1819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21494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8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1823"/>
            <a:ext cx="7886700" cy="111620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59953"/>
            <a:ext cx="7886700" cy="3777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232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895250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1371600"/>
            <a:ext cx="7886700" cy="922593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2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7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5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1819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21494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799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1823"/>
            <a:ext cx="7886700" cy="111620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59953"/>
            <a:ext cx="7886700" cy="3777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84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2131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1371600"/>
            <a:ext cx="7886700" cy="922593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2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7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9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1819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821494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60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361823"/>
            <a:ext cx="7886700" cy="111620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659953"/>
            <a:ext cx="7886700" cy="377742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7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3788022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32" y="1371600"/>
            <a:ext cx="7886700" cy="922593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2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732" y="2429129"/>
            <a:ext cx="3886200" cy="3953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59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48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5267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13177"/>
            <a:ext cx="7886700" cy="3679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94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5267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13177"/>
            <a:ext cx="7886700" cy="3679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74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5267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813177"/>
            <a:ext cx="7886700" cy="3679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90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 rot="16200000">
            <a:off x="7795552" y="679673"/>
            <a:ext cx="2050561" cy="646331"/>
          </a:xfrm>
          <a:prstGeom prst="rect">
            <a:avLst/>
          </a:prstGeom>
          <a:solidFill>
            <a:schemeClr val="bg1">
              <a:alpha val="73000"/>
            </a:schemeClr>
          </a:solidFill>
          <a:effectLst>
            <a:outerShdw blurRad="50800" dist="50800" dir="5400000" algn="ctr" rotWithShape="0">
              <a:srgbClr val="000000">
                <a:alpha val="60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pt-BR" sz="3600" b="1" dirty="0">
                <a:ln w="12700">
                  <a:solidFill>
                    <a:srgbClr val="6633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LIÇÃO </a:t>
            </a:r>
            <a:r>
              <a:rPr lang="pt-BR" sz="3600" b="1" dirty="0" smtClean="0">
                <a:ln w="12700">
                  <a:solidFill>
                    <a:srgbClr val="6633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pt-BR" sz="3600" b="1" dirty="0">
              <a:ln w="12700">
                <a:solidFill>
                  <a:srgbClr val="663300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3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89220"/>
            <a:ext cx="416171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5400" b="1" cap="all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iIi</a:t>
            </a:r>
            <a:r>
              <a:rPr lang="pt-BR" sz="5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A VIDA </a:t>
            </a:r>
            <a:r>
              <a:rPr lang="pt-BR" sz="54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EM FOCO</a:t>
            </a:r>
            <a:endParaRPr lang="pt-BR" sz="66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413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59557" y="1724042"/>
            <a:ext cx="6332561" cy="234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</a:t>
            </a:r>
            <a:r>
              <a:rPr lang="pt-BR" sz="18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Estejamos concentrados na singularidade de </a:t>
            </a: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Jesus.</a:t>
            </a:r>
            <a:endParaRPr lang="pt-BR" sz="1800" b="1" cap="all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endParaRPr lang="pt-BR" sz="18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Uma lição importantíssima foi aprendida neste estudo. Ela diz respeito a “foco”. Do começo ao fim, Paulo se referiu a Jesus com expressões tais como “ele”, “nele”, “juntamente com ele”. </a:t>
            </a:r>
            <a:endParaRPr lang="pt-BR" sz="18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Espaço Reservado para Conteúdo 3"/>
          <p:cNvSpPr txBox="1">
            <a:spLocks/>
          </p:cNvSpPr>
          <p:nvPr/>
        </p:nvSpPr>
        <p:spPr>
          <a:xfrm>
            <a:off x="3057099" y="5274735"/>
            <a:ext cx="5420433" cy="4801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05. </a:t>
            </a:r>
            <a:r>
              <a:rPr lang="pt-BR" sz="14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você, Jesus e sua obra são singulares? Você vive de acordo com essa crença? </a:t>
            </a:r>
            <a:endParaRPr lang="pt-BR" sz="14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901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54" end="2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charRg st="54" end="2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59557" y="1724042"/>
            <a:ext cx="6332561" cy="2592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18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</a:t>
            </a:r>
            <a:r>
              <a:rPr lang="pt-BR" sz="18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Estejamos alertas com as armadilhas dos falsos mestres. </a:t>
            </a:r>
            <a:endParaRPr lang="pt-BR" sz="18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endParaRPr lang="pt-BR" sz="18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Estar alerta é essencial, pois, normalmente, as heresias se apresentam de forma sutil (Cl 2:8). Elas nem sempre possuem aquele aspecto asqueroso, com um “tridente” na mão. Por vezes, elas vestem paletó e gravata e até gostam de citar a Bíblia: “está escrito” (</a:t>
            </a:r>
            <a:r>
              <a:rPr lang="pt-BR" sz="1800" b="1" cap="all" dirty="0" err="1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Lc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4:10). </a:t>
            </a:r>
            <a:endParaRPr lang="pt-BR" sz="18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Espaço Reservado para Conteúdo 3"/>
          <p:cNvSpPr txBox="1">
            <a:spLocks/>
          </p:cNvSpPr>
          <p:nvPr/>
        </p:nvSpPr>
        <p:spPr>
          <a:xfrm>
            <a:off x="3057099" y="5274735"/>
            <a:ext cx="5420433" cy="10618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4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06</a:t>
            </a:r>
            <a:r>
              <a:rPr lang="pt-BR" sz="1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pt-BR" sz="14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Você já se deparou com ensinamentos contrários à Bíblia, apresentados de maneira sutil? Concorda que é preciso vigilância? Comente sobre o perigo de aceitar qualquer narrativa sem antes passar por um crivo cuidadoso.</a:t>
            </a:r>
            <a:endParaRPr lang="pt-BR" sz="14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158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61" end="3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charRg st="61" end="3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89220"/>
            <a:ext cx="416171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5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DESAFIO </a:t>
            </a:r>
            <a:r>
              <a:rPr lang="pt-BR" sz="54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MISSIONAL</a:t>
            </a:r>
            <a:r>
              <a:rPr lang="pt-BR" sz="5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endParaRPr lang="pt-BR" sz="54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482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idx="1"/>
          </p:nvPr>
        </p:nvSpPr>
        <p:spPr>
          <a:xfrm>
            <a:off x="1228297" y="1478382"/>
            <a:ext cx="6482688" cy="3919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t-BR" sz="30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5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Reveja </a:t>
            </a:r>
            <a:r>
              <a:rPr lang="pt-BR" sz="25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 tempo que você gasta estudando assuntos bíblicos ;</a:t>
            </a:r>
            <a:endParaRPr lang="pt-BR" sz="25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pt-BR" sz="25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5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experimente anunciar a verdade aos que lhe cercam;</a:t>
            </a:r>
            <a:endParaRPr lang="pt-BR" sz="25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pt-BR" sz="25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sz="25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Não faça isso sem antes dobrar os joelhos. </a:t>
            </a:r>
            <a:endParaRPr lang="pt-BR" sz="25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371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89220"/>
            <a:ext cx="416171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5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Próximo </a:t>
            </a:r>
            <a:r>
              <a:rPr lang="pt-BR" sz="54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estudo</a:t>
            </a:r>
            <a:endParaRPr lang="pt-BR" sz="54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82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idx="1"/>
          </p:nvPr>
        </p:nvSpPr>
        <p:spPr>
          <a:xfrm>
            <a:off x="805216" y="2829511"/>
            <a:ext cx="4776717" cy="1882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4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Lição </a:t>
            </a:r>
            <a:r>
              <a:rPr lang="pt-BR" sz="4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6</a:t>
            </a:r>
            <a:endParaRPr lang="pt-BR" sz="40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r>
              <a:rPr lang="pt-BR" sz="4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COMO SE VENCE O PECADO</a:t>
            </a:r>
            <a:endParaRPr lang="pt-BR" sz="40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693" y="3291265"/>
            <a:ext cx="2176694" cy="330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9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8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charRg st="8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22" y="1245055"/>
            <a:ext cx="5723615" cy="4049605"/>
          </a:xfrm>
          <a:prstGeom prst="rect">
            <a:avLst/>
          </a:prstGeom>
        </p:spPr>
      </p:pic>
      <p:sp>
        <p:nvSpPr>
          <p:cNvPr id="3" name="Espaço Reservado para Conteúdo 3"/>
          <p:cNvSpPr>
            <a:spLocks noGrp="1"/>
          </p:cNvSpPr>
          <p:nvPr>
            <p:ph idx="1"/>
          </p:nvPr>
        </p:nvSpPr>
        <p:spPr>
          <a:xfrm>
            <a:off x="5800299" y="5294660"/>
            <a:ext cx="3070745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12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ACESSE: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200" b="1" i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WWW.editorapromessa.com.br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200" b="1" i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facebook.com/</a:t>
            </a:r>
            <a:r>
              <a:rPr lang="pt-BR" sz="1200" b="1" i="1" cap="all" dirty="0" err="1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editorapromessa</a:t>
            </a:r>
            <a:endParaRPr lang="pt-BR" sz="1200" b="1" i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pt-BR" sz="1200" b="1" i="1" cap="all" dirty="0" err="1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Instagram</a:t>
            </a:r>
            <a:r>
              <a:rPr lang="pt-BR" sz="1200" b="1" i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 @</a:t>
            </a:r>
            <a:r>
              <a:rPr lang="pt-BR" sz="1200" b="1" i="1" cap="all" dirty="0" err="1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editorapromessa</a:t>
            </a:r>
            <a:endParaRPr lang="pt-BR" sz="1200" b="1" i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547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59386"/>
            <a:ext cx="5390014" cy="215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Lição </a:t>
            </a:r>
            <a:r>
              <a:rPr lang="pt-BR" sz="4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5 </a:t>
            </a:r>
            <a:endParaRPr lang="pt-BR" sz="40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pt-BR" sz="5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NÃO SE DEIXEM ENGANAR</a:t>
            </a:r>
          </a:p>
        </p:txBody>
      </p:sp>
    </p:spTree>
    <p:extLst>
      <p:ext uri="{BB962C8B-B14F-4D97-AF65-F5344CB8AC3E}">
        <p14:creationId xmlns:p14="http://schemas.microsoft.com/office/powerpoint/2010/main" val="2728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9" end="3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charRg st="9" end="3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805219" y="2242657"/>
            <a:ext cx="7683688" cy="3101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TEXTO BASE: </a:t>
            </a:r>
            <a:endParaRPr lang="pt-BR" sz="40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r>
              <a:rPr lang="pt-BR" b="1" i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Tendo cuidado para que ninguém vos faça presa sua, por meio de filosofias e vãs sutilezas, segundo a tradição dos homens, segundo os rudimentos do mundo, e não segundo Cristo. (Cl 2:8)</a:t>
            </a:r>
            <a:endParaRPr lang="pt-BR" b="1" i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914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3" end="19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charRg st="13" end="19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805219" y="2542908"/>
            <a:ext cx="7055891" cy="2852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OBJETIVO: </a:t>
            </a:r>
            <a:endParaRPr lang="pt-BR" sz="40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Entender a singularidade da pessoa e da obra de Cristo, de modo a não se deixar enganar pelas armadilhas de falsos mestres.</a:t>
            </a:r>
            <a:endParaRPr lang="pt-BR" sz="30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982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1" end="1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charRg st="11" end="1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0627" y="1764986"/>
            <a:ext cx="8011236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4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INTRODUÇÃO: </a:t>
            </a:r>
            <a:endParaRPr lang="pt-BR" sz="40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Paulo exorta os cristãos colossenses convertidos, que vivam  de acordo com a crença que abraçaram, que é a suficiência de Cristo e de sua obra salvadora e rejeitem as falácias das tradições dos falsos mestres. </a:t>
            </a:r>
            <a:endParaRPr lang="pt-BR" sz="30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849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3" end="2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charRg st="13" end="2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89220"/>
            <a:ext cx="4516557" cy="1716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54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I. O </a:t>
            </a:r>
            <a:r>
              <a:rPr lang="pt-BR" sz="54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TEXTO </a:t>
            </a:r>
            <a:endParaRPr lang="pt-BR" sz="5400" b="1" cap="all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r>
              <a:rPr lang="pt-BR" sz="54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EM FOCO</a:t>
            </a:r>
            <a:endParaRPr lang="pt-BR" sz="66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599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750628" y="2501966"/>
            <a:ext cx="711048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3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</a:t>
            </a:r>
            <a:r>
              <a:rPr lang="pt-BR" sz="30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Reafirmando </a:t>
            </a: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 suficiência em </a:t>
            </a:r>
            <a:r>
              <a:rPr lang="pt-BR" sz="30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Jesus</a:t>
            </a:r>
          </a:p>
          <a:p>
            <a:pPr marL="0" indent="0">
              <a:buNone/>
            </a:pPr>
            <a:r>
              <a:rPr lang="pt-BR" sz="3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</a:t>
            </a:r>
            <a:r>
              <a:rPr lang="pt-BR" sz="3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Reafirmando a identidade de </a:t>
            </a:r>
            <a:r>
              <a:rPr lang="pt-BR" sz="30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Jesus</a:t>
            </a:r>
          </a:p>
          <a:p>
            <a:pPr marL="0" indent="0">
              <a:buNone/>
            </a:pPr>
            <a:r>
              <a:rPr lang="pt-BR" sz="3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</a:t>
            </a: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Reafirmando a dignidade de </a:t>
            </a:r>
            <a:r>
              <a:rPr lang="pt-BR" sz="30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Jesus</a:t>
            </a:r>
          </a:p>
          <a:p>
            <a:pPr marL="0" indent="0">
              <a:buNone/>
            </a:pPr>
            <a:r>
              <a:rPr lang="pt-BR" sz="30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4</a:t>
            </a:r>
            <a:r>
              <a:rPr lang="pt-BR" sz="30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pt-BR" sz="30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Reafirmando a obra de Jesus</a:t>
            </a:r>
            <a:endParaRPr lang="pt-BR" sz="30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042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3"/>
          <p:cNvSpPr>
            <a:spLocks noGrp="1"/>
          </p:cNvSpPr>
          <p:nvPr>
            <p:ph idx="1"/>
          </p:nvPr>
        </p:nvSpPr>
        <p:spPr>
          <a:xfrm>
            <a:off x="915252" y="2789220"/>
            <a:ext cx="5294479" cy="1716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BR" sz="5400" b="1" cap="all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iI</a:t>
            </a:r>
            <a:r>
              <a:rPr lang="pt-BR" sz="54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Perguntas</a:t>
            </a:r>
          </a:p>
          <a:p>
            <a:pPr marL="0" indent="0">
              <a:buNone/>
            </a:pPr>
            <a:r>
              <a:rPr lang="pt-BR" sz="54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EM FOCO</a:t>
            </a:r>
            <a:endParaRPr lang="pt-BR" sz="66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492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59557" y="1796705"/>
            <a:ext cx="7874759" cy="371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01. </a:t>
            </a:r>
            <a:r>
              <a:rPr lang="pt-BR" sz="18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 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tópico 1 fala de quatro imagens vívidas sugeridas na linguagem de Paulo para expressar a firmeza de andarmos no Senhor Jesus. Quais são elas</a:t>
            </a:r>
            <a:r>
              <a:rPr lang="pt-BR" sz="18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 marL="0" indent="0" algn="just">
              <a:buNone/>
            </a:pP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02</a:t>
            </a: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Leia Colossenses 2:9. Quem é Jesus segundo as Escrituras? Os gnósticos tinham uma visão correta sobre a identidade de Jesus</a:t>
            </a:r>
            <a:r>
              <a:rPr lang="pt-BR" sz="1800" b="1" cap="all" dirty="0" smtClean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</a:p>
          <a:p>
            <a:pPr marL="0" indent="0" algn="just">
              <a:buNone/>
            </a:pP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03. 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tópico 3, foi abordada a questão da dignidade do Cristo. Discorra sobre isso, baseando-se nas seguintes passagens: Cl 2:10; </a:t>
            </a:r>
            <a:r>
              <a:rPr lang="pt-BR" sz="1800" b="1" cap="all" dirty="0" err="1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Ap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17:14; 19:16; </a:t>
            </a:r>
            <a:r>
              <a:rPr lang="pt-BR" sz="1800" b="1" cap="all" dirty="0" err="1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Fp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2:6-9; </a:t>
            </a:r>
            <a:r>
              <a:rPr lang="pt-BR" sz="1800" b="1" cap="all" dirty="0" err="1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Rm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3:26.</a:t>
            </a:r>
            <a:endParaRPr lang="pt-BR" sz="1800" b="1" cap="all" dirty="0" smtClean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 algn="just">
              <a:buNone/>
            </a:pPr>
            <a:r>
              <a:rPr lang="pt-BR" sz="1800" b="1" cap="all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04</a:t>
            </a:r>
            <a:r>
              <a:rPr lang="pt-BR" sz="1800" b="1" cap="all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</a:t>
            </a:r>
            <a:r>
              <a:rPr lang="pt-BR" sz="1800" b="1" cap="all" dirty="0">
                <a:solidFill>
                  <a:srgbClr val="6633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Os versículos 11 ao 15 de Colossenses são, basicamente, uma reafirmação da obra de Cristo. Quais foram os cinco pontos elencados na lição? Explique cada um deles.</a:t>
            </a:r>
            <a:endParaRPr lang="pt-BR" sz="1800" b="1" cap="all" dirty="0">
              <a:solidFill>
                <a:srgbClr val="6633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743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</TotalTime>
  <Words>513</Words>
  <Application>Microsoft Office PowerPoint</Application>
  <PresentationFormat>Apresentação na tela (4:3)</PresentationFormat>
  <Paragraphs>44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Tema do Office</vt:lpstr>
      <vt:lpstr>1_Tema do Office</vt:lpstr>
      <vt:lpstr>2_Tema do Office</vt:lpstr>
      <vt:lpstr>3_Tema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 Murta</dc:creator>
  <cp:lastModifiedBy>Soares</cp:lastModifiedBy>
  <cp:revision>26</cp:revision>
  <dcterms:created xsi:type="dcterms:W3CDTF">2021-05-20T15:36:02Z</dcterms:created>
  <dcterms:modified xsi:type="dcterms:W3CDTF">2021-06-21T01:29:11Z</dcterms:modified>
</cp:coreProperties>
</file>