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  <p:sldMasterId id="214748365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6858000" cx="9144000"/>
  <p:notesSz cx="6858000" cy="9144000"/>
  <p:embeddedFontLst>
    <p:embeddedFont>
      <p:font typeface="Quattrocento Sans"/>
      <p:bold r:id="rId21"/>
      <p:boldItalic r:id="rId22"/>
    </p:embeddedFont>
    <p:embeddedFont>
      <p:font typeface="Bell M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7" roundtripDataSignature="AMtx7mj8sws/DFiaIDPE/SoyezLkEqFD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QuattrocentoSans-boldItalic.fntdata"/><Relationship Id="rId21" Type="http://schemas.openxmlformats.org/officeDocument/2006/relationships/font" Target="fonts/QuattrocentoSans-bold.fntdata"/><Relationship Id="rId24" Type="http://schemas.openxmlformats.org/officeDocument/2006/relationships/font" Target="fonts/BellMT-bold.fntdata"/><Relationship Id="rId23" Type="http://schemas.openxmlformats.org/officeDocument/2006/relationships/font" Target="fonts/BellMT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BellMT-boldItalic.fntdata"/><Relationship Id="rId25" Type="http://schemas.openxmlformats.org/officeDocument/2006/relationships/font" Target="fonts/BellMT-italic.fntdata"/><Relationship Id="rId27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7"/>
          <p:cNvSpPr txBox="1"/>
          <p:nvPr>
            <p:ph type="title"/>
          </p:nvPr>
        </p:nvSpPr>
        <p:spPr>
          <a:xfrm>
            <a:off x="628650" y="2312798"/>
            <a:ext cx="7886700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" type="body"/>
          </p:nvPr>
        </p:nvSpPr>
        <p:spPr>
          <a:xfrm>
            <a:off x="628650" y="3610928"/>
            <a:ext cx="7886700" cy="2643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/>
          <p:nvPr>
            <p:ph type="ctrTitle"/>
          </p:nvPr>
        </p:nvSpPr>
        <p:spPr>
          <a:xfrm>
            <a:off x="685800" y="2277687"/>
            <a:ext cx="7772400" cy="20253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" type="subTitle"/>
          </p:nvPr>
        </p:nvSpPr>
        <p:spPr>
          <a:xfrm>
            <a:off x="1143000" y="4395072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/>
          <p:nvPr>
            <p:ph type="title"/>
          </p:nvPr>
        </p:nvSpPr>
        <p:spPr>
          <a:xfrm>
            <a:off x="623888" y="2477193"/>
            <a:ext cx="7886700" cy="2378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" type="body"/>
          </p:nvPr>
        </p:nvSpPr>
        <p:spPr>
          <a:xfrm>
            <a:off x="623888" y="4882356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/>
          <p:nvPr>
            <p:ph type="title"/>
          </p:nvPr>
        </p:nvSpPr>
        <p:spPr>
          <a:xfrm>
            <a:off x="713232" y="2165585"/>
            <a:ext cx="7886700" cy="922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" type="body"/>
          </p:nvPr>
        </p:nvSpPr>
        <p:spPr>
          <a:xfrm>
            <a:off x="713232" y="3308466"/>
            <a:ext cx="3886200" cy="2905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2"/>
          <p:cNvSpPr txBox="1"/>
          <p:nvPr>
            <p:ph idx="2" type="body"/>
          </p:nvPr>
        </p:nvSpPr>
        <p:spPr>
          <a:xfrm>
            <a:off x="4713732" y="3308466"/>
            <a:ext cx="3886200" cy="2905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/>
          <p:nvPr>
            <p:ph type="title"/>
          </p:nvPr>
        </p:nvSpPr>
        <p:spPr>
          <a:xfrm>
            <a:off x="628650" y="2109969"/>
            <a:ext cx="7886700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" type="body"/>
          </p:nvPr>
        </p:nvSpPr>
        <p:spPr>
          <a:xfrm>
            <a:off x="628650" y="3408100"/>
            <a:ext cx="7886700" cy="2909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/>
          <p:nvPr>
            <p:ph type="ctrTitle"/>
          </p:nvPr>
        </p:nvSpPr>
        <p:spPr>
          <a:xfrm>
            <a:off x="685800" y="2081651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" type="subTitle"/>
          </p:nvPr>
        </p:nvSpPr>
        <p:spPr>
          <a:xfrm>
            <a:off x="1143000" y="4561326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/>
          <p:nvPr>
            <p:ph type="title"/>
          </p:nvPr>
        </p:nvSpPr>
        <p:spPr>
          <a:xfrm>
            <a:off x="628650" y="2282030"/>
            <a:ext cx="7886700" cy="22939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4"/>
          <p:cNvSpPr txBox="1"/>
          <p:nvPr>
            <p:ph idx="1" type="body"/>
          </p:nvPr>
        </p:nvSpPr>
        <p:spPr>
          <a:xfrm>
            <a:off x="628650" y="4711024"/>
            <a:ext cx="7886700" cy="1606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/>
          <p:nvPr>
            <p:ph type="title"/>
          </p:nvPr>
        </p:nvSpPr>
        <p:spPr>
          <a:xfrm>
            <a:off x="628650" y="2161309"/>
            <a:ext cx="7886700" cy="922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" type="body"/>
          </p:nvPr>
        </p:nvSpPr>
        <p:spPr>
          <a:xfrm>
            <a:off x="628650" y="3218839"/>
            <a:ext cx="3886200" cy="30905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2" type="body"/>
          </p:nvPr>
        </p:nvSpPr>
        <p:spPr>
          <a:xfrm>
            <a:off x="4629150" y="3218839"/>
            <a:ext cx="3886200" cy="30905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8.jpg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6"/>
          <p:cNvSpPr txBox="1"/>
          <p:nvPr>
            <p:ph type="title"/>
          </p:nvPr>
        </p:nvSpPr>
        <p:spPr>
          <a:xfrm>
            <a:off x="628650" y="2219498"/>
            <a:ext cx="7886700" cy="932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6"/>
          <p:cNvSpPr txBox="1"/>
          <p:nvPr>
            <p:ph idx="1" type="body"/>
          </p:nvPr>
        </p:nvSpPr>
        <p:spPr>
          <a:xfrm>
            <a:off x="628650" y="3333404"/>
            <a:ext cx="7886700" cy="3158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628650" y="210343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628650" y="3563937"/>
            <a:ext cx="7886700" cy="278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  <p:sldLayoutId id="2147483657" r:id="rId3"/>
    <p:sldLayoutId id="2147483658" r:id="rId4"/>
    <p:sldLayoutId id="2147483659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/>
          <p:nvPr/>
        </p:nvSpPr>
        <p:spPr>
          <a:xfrm>
            <a:off x="6179127" y="950193"/>
            <a:ext cx="2105891" cy="584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LIÇÃO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"/>
          <p:cNvSpPr txBox="1"/>
          <p:nvPr>
            <p:ph type="title"/>
          </p:nvPr>
        </p:nvSpPr>
        <p:spPr>
          <a:xfrm>
            <a:off x="628650" y="1870232"/>
            <a:ext cx="78867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Quattrocento Sans"/>
              <a:buNone/>
            </a:pPr>
            <a:r>
              <a:rPr lang="pt-BR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1. O verdadeiro avivamento</a:t>
            </a:r>
            <a:endParaRPr/>
          </a:p>
        </p:txBody>
      </p:sp>
      <p:sp>
        <p:nvSpPr>
          <p:cNvPr id="49" name="Google Shape;49;p2"/>
          <p:cNvSpPr txBox="1"/>
          <p:nvPr>
            <p:ph idx="1" type="body"/>
          </p:nvPr>
        </p:nvSpPr>
        <p:spPr>
          <a:xfrm>
            <a:off x="817419" y="3085184"/>
            <a:ext cx="7495308" cy="131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lang="pt-BR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TEXTO-BASE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i="1" lang="pt-BR" sz="2500">
                <a:latin typeface="Quattrocento Sans"/>
                <a:ea typeface="Quattrocento Sans"/>
                <a:cs typeface="Quattrocento Sans"/>
                <a:sym typeface="Quattrocento Sans"/>
              </a:rPr>
              <a:t>Então não nos desviaremos de ti; vivifica-nos, e invocaremos o teu nome. </a:t>
            </a:r>
            <a:r>
              <a:rPr lang="pt-BR" sz="2500">
                <a:latin typeface="Quattrocento Sans"/>
                <a:ea typeface="Quattrocento Sans"/>
                <a:cs typeface="Quattrocento Sans"/>
                <a:sym typeface="Quattrocento Sans"/>
              </a:rPr>
              <a:t>(Sl 80:18 – NVI)</a:t>
            </a:r>
            <a:endParaRPr sz="2500"/>
          </a:p>
        </p:txBody>
      </p:sp>
      <p:pic>
        <p:nvPicPr>
          <p:cNvPr descr="Logotipo&#10;&#10;Descrição gerada automaticamente" id="50" name="Google Shape;5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"/>
          <p:cNvSpPr txBox="1"/>
          <p:nvPr/>
        </p:nvSpPr>
        <p:spPr>
          <a:xfrm>
            <a:off x="824344" y="4494941"/>
            <a:ext cx="7495200" cy="13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36829"/>
              <a:buFont typeface="Arial"/>
              <a:buNone/>
            </a:pPr>
            <a:r>
              <a:rPr b="0" i="0" lang="pt-BR" sz="7602" u="none" cap="none" strike="noStrik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OBJETIVO</a:t>
            </a:r>
            <a:endParaRPr sz="7602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40852"/>
              <a:buFont typeface="Arial"/>
              <a:buNone/>
            </a:pPr>
            <a:r>
              <a:rPr b="0" i="0" lang="pt-BR" sz="6853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Entender, à luz da Escritura Sagrada, a natureza do verdadeiro avivamento e suas distinções e sentir-se desafiado a buscar com afinco tal obra espiritual.</a:t>
            </a:r>
            <a:endParaRPr sz="6853"/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/>
          <p:nvPr>
            <p:ph type="title"/>
          </p:nvPr>
        </p:nvSpPr>
        <p:spPr>
          <a:xfrm>
            <a:off x="628650" y="3429000"/>
            <a:ext cx="7886700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Quattrocento Sans"/>
              <a:buNone/>
            </a:pPr>
            <a: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INTRODUÇÃO</a:t>
            </a:r>
            <a:endParaRPr/>
          </a:p>
        </p:txBody>
      </p:sp>
      <p:pic>
        <p:nvPicPr>
          <p:cNvPr id="57" name="Google Shape;5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34992"/>
            <a:ext cx="1802515" cy="767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62" name="Google Shape;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"/>
          <p:cNvSpPr txBox="1"/>
          <p:nvPr/>
        </p:nvSpPr>
        <p:spPr>
          <a:xfrm>
            <a:off x="824346" y="2877366"/>
            <a:ext cx="7495308" cy="27060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Igreja Adventista da Promessa é a primeira igreja pentecostal genuinamente brasileira. Avivamento é um de nossos valores. Na primeira lição da série, antes de qualquer outro tema, refletiremos sobre o significado do verdadeiro avivamento. Como podemos definir o avivamento à luz da Escritura Sagrada?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"/>
          <p:cNvSpPr txBox="1"/>
          <p:nvPr>
            <p:ph type="title"/>
          </p:nvPr>
        </p:nvSpPr>
        <p:spPr>
          <a:xfrm>
            <a:off x="628650" y="3429000"/>
            <a:ext cx="7886700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Quattrocento Sans"/>
              <a:buNone/>
            </a:pPr>
            <a: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I. ANALISANDO </a:t>
            </a:r>
            <a:b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TEMA</a:t>
            </a:r>
            <a:endParaRPr/>
          </a:p>
        </p:txBody>
      </p:sp>
      <p:pic>
        <p:nvPicPr>
          <p:cNvPr id="69" name="Google Shape;6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34992"/>
            <a:ext cx="1802515" cy="767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 txBox="1"/>
          <p:nvPr>
            <p:ph type="title"/>
          </p:nvPr>
        </p:nvSpPr>
        <p:spPr>
          <a:xfrm>
            <a:off x="1293150" y="2652700"/>
            <a:ext cx="3699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Quattrocento Sans"/>
              <a:buNone/>
            </a:pPr>
            <a:r>
              <a:rPr lang="pt-BR" sz="3500">
                <a:latin typeface="Quattrocento Sans"/>
                <a:ea typeface="Quattrocento Sans"/>
                <a:cs typeface="Quattrocento Sans"/>
                <a:sym typeface="Quattrocento Sans"/>
              </a:rPr>
              <a:t>1. </a:t>
            </a:r>
            <a:r>
              <a:rPr lang="pt-BR" sz="35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significado do </a:t>
            </a:r>
            <a:br>
              <a:rPr lang="pt-BR" sz="35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pt-BR" sz="35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termo avivamento</a:t>
            </a:r>
            <a:endParaRPr/>
          </a:p>
        </p:txBody>
      </p:sp>
      <p:pic>
        <p:nvPicPr>
          <p:cNvPr descr="Logotipo&#10;&#10;Descrição gerada automaticamente" id="75" name="Google Shape;7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6"/>
          <p:cNvSpPr txBox="1"/>
          <p:nvPr/>
        </p:nvSpPr>
        <p:spPr>
          <a:xfrm>
            <a:off x="3755575" y="4317938"/>
            <a:ext cx="4082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2. </a:t>
            </a:r>
            <a:r>
              <a:rPr b="0" i="0" lang="pt-BR" sz="3500" u="none" cap="none" strike="noStrik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As distinções do termo avivamento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/>
          <p:nvPr>
            <p:ph type="title"/>
          </p:nvPr>
        </p:nvSpPr>
        <p:spPr>
          <a:xfrm>
            <a:off x="262611" y="1954105"/>
            <a:ext cx="8077826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None/>
            </a:pPr>
            <a:r>
              <a:rPr lang="pt-BR" sz="2000">
                <a:latin typeface="Quattrocento Sans"/>
                <a:ea typeface="Quattrocento Sans"/>
                <a:cs typeface="Quattrocento Sans"/>
                <a:sym typeface="Quattrocento Sans"/>
              </a:rPr>
              <a:t>01. Com base no item 1, responda: como podemos definir o termo avivamento? Ele aparece na Bíblia? Comente o verbo “avivar” ou “vivificar” presentes no Sl 85:6 e em Hc 3:2. </a:t>
            </a:r>
            <a:endParaRPr sz="20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Logotipo&#10;&#10;Descrição gerada automaticamente" id="82" name="Google Shape;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 txBox="1"/>
          <p:nvPr/>
        </p:nvSpPr>
        <p:spPr>
          <a:xfrm>
            <a:off x="533087" y="3017897"/>
            <a:ext cx="8077826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Quattrocento Sans"/>
              <a:buNone/>
            </a:pPr>
            <a:r>
              <a:rPr lang="pt-B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02. Deus pode conceder um avivamento pessoal a um cristão de coração faminto? Justifique sua resposta com base em Is 57:15 e Sl 119:25, 149, 154, 156</a:t>
            </a:r>
            <a:r>
              <a:rPr lang="pt-BR" sz="24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/>
          </a:p>
        </p:txBody>
      </p:sp>
      <p:sp>
        <p:nvSpPr>
          <p:cNvPr id="84" name="Google Shape;84;p7"/>
          <p:cNvSpPr txBox="1"/>
          <p:nvPr/>
        </p:nvSpPr>
        <p:spPr>
          <a:xfrm>
            <a:off x="262611" y="4134099"/>
            <a:ext cx="8077826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None/>
            </a:pPr>
            <a:r>
              <a:rPr lang="pt-BR"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03. A Bíblia fala de avivamentos coletivos? Cite ao menos um  exemplo de quando um destes avivamentos aconteceu na história bíblica. Baseie-se em Sl 80:18-19; 2 Cr 34:31-33; 35:18; At 8:14-17.</a:t>
            </a:r>
            <a:endParaRPr sz="20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" name="Google Shape;85;p7"/>
          <p:cNvSpPr txBox="1"/>
          <p:nvPr/>
        </p:nvSpPr>
        <p:spPr>
          <a:xfrm>
            <a:off x="533087" y="5275616"/>
            <a:ext cx="8077826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Quattrocento Sans"/>
              <a:buNone/>
            </a:pPr>
            <a:r>
              <a:rPr lang="pt-B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04. Em relação aos avivamentos coletivos, comente sobre os dois aspectos mencionados nos dois últimos parágrafos do item 2. </a:t>
            </a:r>
            <a:endParaRPr sz="24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"/>
          <p:cNvSpPr txBox="1"/>
          <p:nvPr>
            <p:ph type="title"/>
          </p:nvPr>
        </p:nvSpPr>
        <p:spPr>
          <a:xfrm>
            <a:off x="628650" y="3429000"/>
            <a:ext cx="7886700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Quattrocento Sans"/>
              <a:buNone/>
            </a:pPr>
            <a: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II. APLICANDO </a:t>
            </a:r>
            <a:b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pt-BR" sz="6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TEMA</a:t>
            </a:r>
            <a:endParaRPr/>
          </a:p>
        </p:txBody>
      </p:sp>
      <p:pic>
        <p:nvPicPr>
          <p:cNvPr id="91" name="Google Shape;9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34992"/>
            <a:ext cx="1802515" cy="767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 txBox="1"/>
          <p:nvPr>
            <p:ph type="title"/>
          </p:nvPr>
        </p:nvSpPr>
        <p:spPr>
          <a:xfrm>
            <a:off x="628650" y="2117925"/>
            <a:ext cx="4572001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Quattrocento Sans"/>
              <a:buNone/>
            </a:pPr>
            <a:r>
              <a:rPr lang="pt-BR" sz="3500">
                <a:latin typeface="Quattrocento Sans"/>
                <a:ea typeface="Quattrocento Sans"/>
                <a:cs typeface="Quattrocento Sans"/>
                <a:sym typeface="Quattrocento Sans"/>
              </a:rPr>
              <a:t>1. </a:t>
            </a:r>
            <a:r>
              <a:rPr lang="pt-BR" sz="35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 significado do termo avivamento</a:t>
            </a:r>
            <a:endParaRPr/>
          </a:p>
        </p:txBody>
      </p:sp>
      <p:pic>
        <p:nvPicPr>
          <p:cNvPr descr="Logotipo&#10;&#10;Descrição gerada automaticamente" id="97" name="Google Shape;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9"/>
          <p:cNvSpPr txBox="1"/>
          <p:nvPr/>
        </p:nvSpPr>
        <p:spPr>
          <a:xfrm>
            <a:off x="2132848" y="3542050"/>
            <a:ext cx="6173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pt-BR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“Avivamento tem a ver com Deus visitando seu povo com poder, para que este experimente da sua presença com ainda mais intensidade.”</a:t>
            </a:r>
            <a:endParaRPr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9"/>
          <p:cNvSpPr txBox="1"/>
          <p:nvPr/>
        </p:nvSpPr>
        <p:spPr>
          <a:xfrm>
            <a:off x="628650" y="5717259"/>
            <a:ext cx="617330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05. Em sua opinião, a igreja do nosso tempo deve desejar experimentar um avivamento? Se sim, quais as razões? Leia At 3:19-20.</a:t>
            </a:r>
            <a:endParaRPr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 txBox="1"/>
          <p:nvPr>
            <p:ph type="title"/>
          </p:nvPr>
        </p:nvSpPr>
        <p:spPr>
          <a:xfrm>
            <a:off x="628650" y="2117925"/>
            <a:ext cx="5481205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pt-BR" sz="3500">
                <a:latin typeface="Quattrocento Sans"/>
                <a:ea typeface="Quattrocento Sans"/>
                <a:cs typeface="Quattrocento Sans"/>
                <a:sym typeface="Quattrocento Sans"/>
              </a:rPr>
              <a:t>2. </a:t>
            </a:r>
            <a:r>
              <a:rPr lang="pt-BR" sz="35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Busquemos vivenciar o verdadeiro avivamento!</a:t>
            </a:r>
            <a:endParaRPr/>
          </a:p>
        </p:txBody>
      </p:sp>
      <p:pic>
        <p:nvPicPr>
          <p:cNvPr descr="Logotipo&#10;&#10;Descrição gerada automaticamente" id="105" name="Google Shape;10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0"/>
          <p:cNvSpPr txBox="1"/>
          <p:nvPr/>
        </p:nvSpPr>
        <p:spPr>
          <a:xfrm>
            <a:off x="2132848" y="3560875"/>
            <a:ext cx="6173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“Não há avivamento sem um retorno profundo e verdadeiro àquilo que Deus nos pede em sua Palavra.”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0"/>
          <p:cNvSpPr txBox="1"/>
          <p:nvPr/>
        </p:nvSpPr>
        <p:spPr>
          <a:xfrm>
            <a:off x="628650" y="5540661"/>
            <a:ext cx="6173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06. Como podemos buscar e vivenciar um verdadeiro avivamento? Explique a frase: “podemos pavimentar o caminho  para que ele aconteça”.</a:t>
            </a:r>
            <a:endParaRPr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112" name="Google Shape;1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4039" y="5904710"/>
            <a:ext cx="1802515" cy="828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/>
        </p:nvSpPr>
        <p:spPr>
          <a:xfrm>
            <a:off x="1201632" y="2920163"/>
            <a:ext cx="507447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pt-B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</a:t>
            </a:r>
            <a:r>
              <a:rPr b="0" i="0" lang="pt-BR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ompromisso de iniciar uma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leitura anual da Bíblia;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1"/>
          <p:cNvSpPr txBox="1"/>
          <p:nvPr/>
        </p:nvSpPr>
        <p:spPr>
          <a:xfrm>
            <a:off x="2824799" y="4227625"/>
            <a:ext cx="4617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⮚"/>
            </a:pPr>
            <a:r>
              <a:rPr lang="pt-BR" sz="24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Orar para que Deus traga um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derramamento do Espírito sobre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Igreja Adventista da Promessa. 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/>
        </p:nvSpPr>
        <p:spPr>
          <a:xfrm>
            <a:off x="1463198" y="3309933"/>
            <a:ext cx="6217604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PRÓXIMO ESTUDO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1684651" y="3879319"/>
            <a:ext cx="577469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cap="non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2. </a:t>
            </a:r>
            <a:r>
              <a:rPr lang="pt-BR" sz="3200" cap="non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TEMPOS</a:t>
            </a:r>
            <a:r>
              <a:rPr lang="pt-BR" sz="2800" cap="non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DE RENOVAÇÃO! </a:t>
            </a:r>
            <a:endParaRPr sz="2800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Texto&#10;&#10;Descrição gerada automaticamente" id="125" name="Google Shape;12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06959" y="5673922"/>
            <a:ext cx="2036618" cy="11455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Texto&#10;&#10;Descrição gerada automaticamente" id="126" name="Google Shape;12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8389" y="6165938"/>
            <a:ext cx="1728570" cy="33995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 txBox="1"/>
          <p:nvPr>
            <p:ph type="title"/>
          </p:nvPr>
        </p:nvSpPr>
        <p:spPr>
          <a:xfrm>
            <a:off x="7206959" y="5726016"/>
            <a:ext cx="452005" cy="1116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800"/>
              <a:buFont typeface="Bell MT"/>
              <a:buNone/>
            </a:pPr>
            <a:r>
              <a:rPr lang="pt-BR" sz="2800">
                <a:latin typeface="Bell MT"/>
                <a:ea typeface="Bell MT"/>
                <a:cs typeface="Bell MT"/>
                <a:sym typeface="Bell MT"/>
              </a:rPr>
              <a:t>|</a:t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1111600" y="2999750"/>
            <a:ext cx="74232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MATERIAIS PARA ESCOLA BÍBLICA: </a:t>
            </a: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                                   </a:t>
            </a:r>
            <a:r>
              <a:rPr lang="pt-BR"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promessistas.org</a:t>
            </a:r>
            <a:endParaRPr sz="20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ADQUIRA LIÇÕES BÍBLICAS: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editorapromessa.com.br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attrocento Sans"/>
              <a:buNone/>
            </a:pPr>
            <a:r>
              <a:rPr lang="pt-BR" sz="2000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REDES SOCIAIS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Quattrocento Sans"/>
              <a:buNone/>
            </a:pPr>
            <a:r>
              <a:rPr i="1" lang="pt-BR" sz="2000" cap="none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@</a:t>
            </a:r>
            <a:r>
              <a:rPr i="1" lang="pt-B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editorapromessa</a:t>
            </a:r>
            <a:endParaRPr sz="20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1463198" y="1912432"/>
            <a:ext cx="6217604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+ CONTEÚDO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2021-05-20T15:36:02Z</dcterms:created>
  <dc:creator>Marco Murta</dc:creator>
</cp:coreProperties>
</file>