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5" r:id="rId3"/>
    <p:sldId id="260" r:id="rId4"/>
    <p:sldId id="262" r:id="rId5"/>
    <p:sldId id="263" r:id="rId6"/>
    <p:sldId id="261" r:id="rId7"/>
    <p:sldId id="264" r:id="rId8"/>
    <p:sldId id="266" r:id="rId9"/>
    <p:sldId id="267" r:id="rId10"/>
    <p:sldId id="268" r:id="rId11"/>
    <p:sldId id="269" r:id="rId12"/>
    <p:sldId id="273" r:id="rId13"/>
    <p:sldId id="270" r:id="rId14"/>
    <p:sldId id="271" r:id="rId15"/>
    <p:sldId id="272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21" autoAdjust="0"/>
    <p:restoredTop sz="94660"/>
  </p:normalViewPr>
  <p:slideViewPr>
    <p:cSldViewPr snapToGrid="0">
      <p:cViewPr varScale="1">
        <p:scale>
          <a:sx n="73" d="100"/>
          <a:sy n="73" d="100"/>
        </p:scale>
        <p:origin x="130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03/08/2023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3399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03/08/2023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4749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03/08/2023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95159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03/08/2023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8061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03/08/2023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8484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03/08/2023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7473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03/08/2023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2270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03/08/2023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7910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03/08/2023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9006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03/08/2023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6542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03/08/2023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0734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C70724-B615-46AB-A60C-F304CCD6AA93}" type="datetimeFigureOut">
              <a:rPr lang="pt-BR" smtClean="0"/>
              <a:t>03/08/2023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6005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2024743"/>
            <a:ext cx="1436914" cy="11791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7200" b="1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09</a:t>
            </a:r>
            <a:endParaRPr lang="pt-BR" sz="1050" dirty="0">
              <a:solidFill>
                <a:schemeClr val="bg1"/>
              </a:solidFill>
              <a:effectLst/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289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834230" y="2161614"/>
            <a:ext cx="20762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32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LIÇÃO </a:t>
            </a:r>
            <a:r>
              <a:rPr lang="pt-BR" sz="32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09</a:t>
            </a:r>
            <a:endParaRPr lang="pt-BR" sz="3200" b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1071155" y="2746389"/>
            <a:ext cx="6975566" cy="24004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4800" b="1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 REALMENTE ENTENDE MINHA DOR?</a:t>
            </a:r>
            <a:endParaRPr lang="pt-BR" sz="4800" b="1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3316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731521" y="2406754"/>
            <a:ext cx="6975566" cy="3510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3000" b="1" i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Certamente ele tomou sobre si as nossas enfermidades e sobre si levou as nossas doenças, contudo nós o consideramos castigado por Deus, por ele atingido e afligido. (</a:t>
            </a:r>
            <a:r>
              <a:rPr lang="pt-BR" sz="3000" b="1" i="1" cap="all" dirty="0" err="1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pt-BR" sz="3000" b="1" i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53:4 – NVI)</a:t>
            </a:r>
            <a:endParaRPr lang="pt-BR" sz="3000" b="1" i="1" cap="all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731520" y="1821979"/>
            <a:ext cx="28679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32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TEXTO </a:t>
            </a:r>
            <a:r>
              <a:rPr lang="pt-BR" sz="32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BASE </a:t>
            </a:r>
            <a:endParaRPr lang="pt-BR" sz="3200" b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</p:spTree>
    <p:extLst>
      <p:ext uri="{BB962C8B-B14F-4D97-AF65-F5344CB8AC3E}">
        <p14:creationId xmlns:p14="http://schemas.microsoft.com/office/powerpoint/2010/main" val="3649859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731520" y="2158561"/>
            <a:ext cx="7563393" cy="4265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32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Proporcionar ao estudante da Palavra de Deus a reflexão de que em nossa dor, não estamos sozinhos, pois Cristo entende o nosso sofrimento e se importa, visto que ele também enfrentou adversidades.</a:t>
            </a:r>
            <a:endParaRPr lang="pt-BR" sz="3200" b="1" cap="all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731520" y="1678289"/>
            <a:ext cx="23016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32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OBJETIVO</a:t>
            </a:r>
            <a:endParaRPr lang="pt-BR" sz="3200" b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</p:spTree>
    <p:extLst>
      <p:ext uri="{BB962C8B-B14F-4D97-AF65-F5344CB8AC3E}">
        <p14:creationId xmlns:p14="http://schemas.microsoft.com/office/powerpoint/2010/main" val="518752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136468" y="2184686"/>
            <a:ext cx="6923315" cy="3510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3000" b="1" cap="all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Todo </a:t>
            </a:r>
            <a:r>
              <a:rPr lang="pt-BR" sz="30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cristão está sujeito a atravessar o vale do sofrimento. A Bíblia menciona casos em que seus personagens, mesmo fiéis a Deus, lidaram com adversidades dolorosas. </a:t>
            </a:r>
            <a:endParaRPr lang="pt-BR" sz="3000" b="1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1136468" y="1691351"/>
            <a:ext cx="304442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32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INTRODUÇÃO</a:t>
            </a:r>
            <a:endParaRPr lang="pt-BR" sz="3200" b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</p:spTree>
    <p:extLst>
      <p:ext uri="{BB962C8B-B14F-4D97-AF65-F5344CB8AC3E}">
        <p14:creationId xmlns:p14="http://schemas.microsoft.com/office/powerpoint/2010/main" val="2304107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3997234" y="2767280"/>
            <a:ext cx="412786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40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I. O QUE DIZ A ESCRITURA?</a:t>
            </a:r>
          </a:p>
        </p:txBody>
      </p:sp>
    </p:spTree>
    <p:extLst>
      <p:ext uri="{BB962C8B-B14F-4D97-AF65-F5344CB8AC3E}">
        <p14:creationId xmlns:p14="http://schemas.microsoft.com/office/powerpoint/2010/main" val="2400812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953586" y="3033771"/>
            <a:ext cx="765483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pt-BR" sz="4000" b="1" cap="all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pt-BR" sz="4000" b="1" cap="all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Jesus </a:t>
            </a:r>
            <a:r>
              <a:rPr lang="pt-BR" sz="40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a </a:t>
            </a:r>
            <a:r>
              <a:rPr lang="pt-BR" sz="4000" b="1" cap="all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encarnação</a:t>
            </a:r>
          </a:p>
          <a:p>
            <a:pPr>
              <a:spcAft>
                <a:spcPts val="0"/>
              </a:spcAft>
            </a:pPr>
            <a:r>
              <a:rPr lang="pt-BR" sz="4000" b="1" cap="all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pt-BR" sz="40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pt-BR" sz="40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Jesus e o </a:t>
            </a:r>
            <a:r>
              <a:rPr lang="pt-BR" sz="4000" b="1" cap="all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sofrimento</a:t>
            </a:r>
          </a:p>
          <a:p>
            <a:pPr>
              <a:spcAft>
                <a:spcPts val="0"/>
              </a:spcAft>
            </a:pPr>
            <a:endParaRPr lang="pt-BR" sz="4000" b="1" cap="all" dirty="0" smtClean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4216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339634" y="1315118"/>
            <a:ext cx="8321040" cy="470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0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01.	Jesus entende a nossa dor não apenas por ser Deus onisciente, mas, também, por causa da sua humanidade. Explique essa afirmação com base em </a:t>
            </a:r>
            <a:r>
              <a:rPr lang="pt-BR" sz="2000" b="1" cap="all" dirty="0" err="1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</a:t>
            </a:r>
            <a:r>
              <a:rPr lang="pt-BR" sz="20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1:14 e no item 1. 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pt-BR" sz="2000" b="1" cap="all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0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02. Ao se tornar um ser humano, Jesus passou a se submeter a algumas limitações. Quais são elas? Responda com base em </a:t>
            </a:r>
            <a:r>
              <a:rPr lang="pt-BR" sz="2000" b="1" cap="all" dirty="0" err="1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Lc</a:t>
            </a:r>
            <a:r>
              <a:rPr lang="pt-BR" sz="20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2:7, 52; </a:t>
            </a:r>
            <a:r>
              <a:rPr lang="pt-BR" sz="2000" b="1" cap="all" dirty="0" err="1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</a:t>
            </a:r>
            <a:r>
              <a:rPr lang="pt-BR" sz="20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12:27 e no item 1. 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pt-BR" sz="2000" b="1" cap="all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0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03. Com base em </a:t>
            </a:r>
            <a:r>
              <a:rPr lang="pt-BR" sz="2000" b="1" cap="all" dirty="0" err="1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pt-BR" sz="20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53:5 e no item 2, responda: Por que o sofrimento de Jesus foi intenso?  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pt-BR" sz="2000" b="1" cap="all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0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04. Com base em </a:t>
            </a:r>
            <a:r>
              <a:rPr lang="pt-BR" sz="2000" b="1" cap="all" dirty="0" err="1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</a:t>
            </a:r>
            <a:r>
              <a:rPr lang="pt-BR" sz="20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10:17-18 e no item 2, responda: Por que o sofrimento de Jesus foi voluntário? </a:t>
            </a:r>
            <a:endParaRPr lang="pt-BR" sz="2000" b="1" cap="all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2686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3958046" y="2767280"/>
            <a:ext cx="412786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II. O </a:t>
            </a:r>
            <a:r>
              <a:rPr lang="pt-BR" sz="40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QUE DEVO FAZER?</a:t>
            </a:r>
          </a:p>
        </p:txBody>
      </p:sp>
    </p:spTree>
    <p:extLst>
      <p:ext uri="{BB962C8B-B14F-4D97-AF65-F5344CB8AC3E}">
        <p14:creationId xmlns:p14="http://schemas.microsoft.com/office/powerpoint/2010/main" val="4116109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289958" y="1317068"/>
            <a:ext cx="6482442" cy="16731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3200" b="1" cap="all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	</a:t>
            </a:r>
            <a:r>
              <a:rPr lang="pt-BR" sz="3200" b="1" cap="all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</a:t>
            </a:r>
            <a:r>
              <a:rPr lang="pt-BR" sz="3200" b="1" cap="all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sofrimento, confiemos na compaixão de Cristo. </a:t>
            </a:r>
            <a:endParaRPr lang="pt-BR" sz="3200" b="1" cap="all" dirty="0">
              <a:solidFill>
                <a:schemeClr val="accent6">
                  <a:lumMod val="60000"/>
                  <a:lumOff val="40000"/>
                </a:schemeClr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1289958" y="3367418"/>
            <a:ext cx="6221185" cy="8826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4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Temos um Deus que se compadece de nós, </a:t>
            </a:r>
            <a:r>
              <a:rPr lang="pt-BR" sz="2400" b="1" cap="all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sempre.</a:t>
            </a:r>
            <a:endParaRPr lang="pt-BR" sz="2400" b="1" cap="all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736420" y="5198944"/>
            <a:ext cx="7589518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05. </a:t>
            </a:r>
            <a:r>
              <a:rPr lang="pt-BR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 que fazemos bem em confiar na compaixão de Cristo, ao passarmos pelas adversidades? Responda com base na primeira aplicação. </a:t>
            </a:r>
            <a:endParaRPr lang="pt-BR" b="1" cap="all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0224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319348" y="1257536"/>
            <a:ext cx="6348547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3200" b="1" cap="all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No </a:t>
            </a:r>
            <a:r>
              <a:rPr lang="pt-BR" sz="3200" b="1" cap="all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sofrimento, consideremos o sacrifício de Cristo. </a:t>
            </a:r>
            <a:endParaRPr lang="pt-BR" sz="3200" b="1" cap="all" dirty="0">
              <a:solidFill>
                <a:schemeClr val="accent6">
                  <a:lumMod val="60000"/>
                  <a:lumOff val="40000"/>
                </a:schemeClr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1410788" y="3206367"/>
            <a:ext cx="6400798" cy="16416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400" b="1" cap="all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 </a:t>
            </a:r>
            <a:r>
              <a:rPr lang="pt-BR" sz="24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nosso sofrimento, consideremos esse sacrifício, uma prova do amor de Deus por nós. 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pt-BR" sz="2400" b="1" cap="all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790303" y="5119448"/>
            <a:ext cx="7589518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b="1" cap="all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06. Em </a:t>
            </a:r>
            <a:r>
              <a:rPr lang="pt-BR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meio ao sofrimento, por que é importante nos lembrarmos do sacrifício de Jesus? Comente com base na segunda aplicação. </a:t>
            </a:r>
            <a:endParaRPr lang="pt-BR" b="1" cap="all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9475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054826" y="2064144"/>
            <a:ext cx="5359036" cy="75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4000" b="1" cap="all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MEU DESAFIO!</a:t>
            </a:r>
            <a:endParaRPr lang="pt-BR" sz="4000" b="1" cap="all" dirty="0">
              <a:solidFill>
                <a:schemeClr val="accent6">
                  <a:lumMod val="60000"/>
                  <a:lumOff val="40000"/>
                </a:schemeClr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1054826" y="2697554"/>
            <a:ext cx="6913517" cy="21581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3200" b="1" cap="all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orar </a:t>
            </a:r>
            <a:r>
              <a:rPr lang="pt-BR" sz="32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 prol da </a:t>
            </a:r>
            <a:r>
              <a:rPr lang="pt-BR" sz="3200" b="1" cap="all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pessoa que sofre, </a:t>
            </a:r>
            <a:r>
              <a:rPr lang="pt-BR" sz="32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dar-lhe um conselho, ou prestar algum outro tipo de </a:t>
            </a:r>
            <a:r>
              <a:rPr lang="pt-BR" sz="3200" b="1" cap="all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ajuda. </a:t>
            </a:r>
            <a:endParaRPr lang="pt-BR" sz="3200" b="1" cap="all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5326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4232366" y="2767280"/>
            <a:ext cx="412786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PRÓXIMO ESTUDO</a:t>
            </a:r>
            <a:endParaRPr lang="pt-BR" sz="4000" b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</p:spTree>
    <p:extLst>
      <p:ext uri="{BB962C8B-B14F-4D97-AF65-F5344CB8AC3E}">
        <p14:creationId xmlns:p14="http://schemas.microsoft.com/office/powerpoint/2010/main" val="1109876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2031825" y="4425752"/>
            <a:ext cx="606714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cap="all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LIÇÃO </a:t>
            </a:r>
            <a:r>
              <a:rPr lang="pt-BR" sz="2800" b="1" cap="all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</a:t>
            </a:r>
            <a:endParaRPr lang="pt-BR" sz="2800" b="1" cap="all" dirty="0" smtClean="0">
              <a:solidFill>
                <a:schemeClr val="accent6">
                  <a:lumMod val="60000"/>
                  <a:lumOff val="40000"/>
                </a:schemeClr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t-BR" sz="36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CAMINHANDO COM DEUS EM MEIO À DOR</a:t>
            </a:r>
            <a:endParaRPr lang="pt-BR" sz="3600" b="1" cap="all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9328" y="1269014"/>
            <a:ext cx="1932203" cy="2934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303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969378" y="2165038"/>
            <a:ext cx="63354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MATERIAIS PARA ESCOLA BÍBLICA </a:t>
            </a:r>
          </a:p>
          <a:p>
            <a:r>
              <a:rPr lang="pt-BR" sz="2000" b="1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promessistas.org (área - Lições </a:t>
            </a:r>
            <a:r>
              <a:rPr lang="pt-BR" sz="20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B</a:t>
            </a:r>
            <a:r>
              <a:rPr lang="pt-BR" sz="2000" b="1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íblicas)</a:t>
            </a:r>
            <a:endParaRPr lang="pt-BR" sz="2000" b="1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969378" y="1567892"/>
            <a:ext cx="54994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cap="all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 MAIS </a:t>
            </a:r>
            <a:r>
              <a:rPr lang="pt-BR" sz="2800" b="1" cap="all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CONTEÚDO</a:t>
            </a:r>
            <a:endParaRPr lang="pt-BR" sz="2800" b="1" cap="all" dirty="0">
              <a:solidFill>
                <a:schemeClr val="accent6">
                  <a:lumMod val="60000"/>
                  <a:lumOff val="40000"/>
                </a:schemeClr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969378" y="3143888"/>
            <a:ext cx="7720149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PROGRAMA ESCOLA BÍBLICA</a:t>
            </a:r>
          </a:p>
          <a:p>
            <a:r>
              <a:rPr lang="pt-BR" sz="20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QUARTA-FEIRA 20H - TV VIVA PROMESSA: youtube.com</a:t>
            </a:r>
            <a:r>
              <a:rPr lang="pt-BR" sz="2000" b="1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/@</a:t>
            </a:r>
            <a:r>
              <a:rPr lang="pt-BR" sz="2000" b="1" dirty="0" err="1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tvvivapromessa</a:t>
            </a:r>
            <a:endParaRPr lang="pt-BR" sz="2000" b="1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969378" y="4356588"/>
            <a:ext cx="80178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ADQUIRA OU ASSINE AS LIÇÕES BÍBLICAS </a:t>
            </a:r>
            <a:endParaRPr lang="pt-BR" sz="2800" b="1" dirty="0">
              <a:solidFill>
                <a:schemeClr val="accent6">
                  <a:lumMod val="60000"/>
                  <a:lumOff val="40000"/>
                </a:schemeClr>
              </a:solidFill>
              <a:latin typeface="Arial Rounded MT Bold" panose="020F0704030504030204" pitchFamily="34" charset="0"/>
            </a:endParaRPr>
          </a:p>
          <a:p>
            <a:r>
              <a:rPr lang="pt-BR" sz="20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editorapromessa.com.br</a:t>
            </a:r>
          </a:p>
        </p:txBody>
      </p:sp>
      <p:sp>
        <p:nvSpPr>
          <p:cNvPr id="9" name="Retângulo 8"/>
          <p:cNvSpPr/>
          <p:nvPr/>
        </p:nvSpPr>
        <p:spPr>
          <a:xfrm>
            <a:off x="969378" y="5335438"/>
            <a:ext cx="70512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INSTAGRAM E FACEBOOK</a:t>
            </a:r>
          </a:p>
          <a:p>
            <a:r>
              <a:rPr lang="pt-BR" sz="20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@</a:t>
            </a:r>
            <a:r>
              <a:rPr lang="pt-BR" sz="2000" b="1" dirty="0" err="1">
                <a:solidFill>
                  <a:schemeClr val="bg1"/>
                </a:solidFill>
                <a:latin typeface="Arial Rounded MT Bold" panose="020F0704030504030204" pitchFamily="34" charset="0"/>
              </a:rPr>
              <a:t>editorapromessa</a:t>
            </a:r>
            <a:endParaRPr lang="pt-BR" sz="2000" b="1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1893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580</TotalTime>
  <Words>308</Words>
  <Application>Microsoft Office PowerPoint</Application>
  <PresentationFormat>Apresentação na tela (4:3)</PresentationFormat>
  <Paragraphs>40</Paragraphs>
  <Slides>15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3" baseType="lpstr">
      <vt:lpstr>Microsoft JhengHei</vt:lpstr>
      <vt:lpstr>Arial</vt:lpstr>
      <vt:lpstr>Arial Rounded MT Bold</vt:lpstr>
      <vt:lpstr>Calibri</vt:lpstr>
      <vt:lpstr>Calibri Light</vt:lpstr>
      <vt:lpstr>Lexend Black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Anderson Guarnieri Guarnieri</dc:creator>
  <cp:lastModifiedBy>Usuario</cp:lastModifiedBy>
  <cp:revision>50</cp:revision>
  <dcterms:created xsi:type="dcterms:W3CDTF">2022-12-15T20:08:35Z</dcterms:created>
  <dcterms:modified xsi:type="dcterms:W3CDTF">2023-08-03T19:43:10Z</dcterms:modified>
</cp:coreProperties>
</file>