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4" r:id="rId8"/>
    <p:sldId id="262" r:id="rId9"/>
    <p:sldId id="265" r:id="rId10"/>
    <p:sldId id="266" r:id="rId11"/>
    <p:sldId id="268" r:id="rId12"/>
    <p:sldId id="267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003366"/>
    <a:srgbClr val="006666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912" autoAdjust="0"/>
    <p:restoredTop sz="94660"/>
  </p:normalViewPr>
  <p:slideViewPr>
    <p:cSldViewPr snapToGrid="0">
      <p:cViewPr varScale="1">
        <p:scale>
          <a:sx n="73" d="100"/>
          <a:sy n="73" d="100"/>
        </p:scale>
        <p:origin x="10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31/03/2024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4958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31/03/2024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0232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31/03/2024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2179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31/03/2024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0972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31/03/2024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7103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31/03/2024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4920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31/03/2024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4456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31/03/2024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2721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31/03/2024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4125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31/03/2024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2253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31/03/2024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1499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432A8-3EC3-4A42-B44A-B3F52E5A59D6}" type="datetimeFigureOut">
              <a:rPr lang="pt-BR" smtClean="0"/>
              <a:t>31/03/2024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353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5.pn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683728" y="5443121"/>
            <a:ext cx="1502228" cy="132343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ln w="0">
                  <a:solidFill>
                    <a:srgbClr val="663300"/>
                  </a:solidFill>
                </a:ln>
                <a:solidFill>
                  <a:srgbClr val="66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orte" panose="03060902040502070203" pitchFamily="66" charset="0"/>
              </a:rPr>
              <a:t>03</a:t>
            </a:r>
            <a:endParaRPr lang="pt-BR" sz="6600" dirty="0">
              <a:ln w="0">
                <a:solidFill>
                  <a:srgbClr val="663300"/>
                </a:solidFill>
              </a:ln>
              <a:solidFill>
                <a:srgbClr val="66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68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685111" y="2429813"/>
            <a:ext cx="1667692" cy="156966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9600" dirty="0" smtClean="0">
                <a:ln w="0">
                  <a:solidFill>
                    <a:srgbClr val="663300"/>
                  </a:solidFill>
                </a:ln>
                <a:solidFill>
                  <a:srgbClr val="66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orte" panose="03060902040502070203" pitchFamily="66" charset="0"/>
              </a:rPr>
              <a:t>03</a:t>
            </a:r>
            <a:endParaRPr lang="pt-BR" sz="8000" dirty="0">
              <a:ln w="0">
                <a:solidFill>
                  <a:srgbClr val="663300"/>
                </a:solidFill>
              </a:ln>
              <a:solidFill>
                <a:srgbClr val="66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3448594" y="2429813"/>
            <a:ext cx="5055327" cy="15696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UMA VISÃO </a:t>
            </a:r>
            <a:endParaRPr lang="pt-BR" sz="4800" dirty="0" smtClean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  <a:p>
            <a:pPr algn="ctr"/>
            <a:r>
              <a:rPr lang="pt-BR" sz="48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NO </a:t>
            </a:r>
            <a:r>
              <a:rPr lang="pt-BR" sz="48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TEMPLO</a:t>
            </a:r>
            <a:endParaRPr lang="pt-BR" sz="40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94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862147" y="2090180"/>
            <a:ext cx="7406639" cy="286232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“Depois 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disto, ouvi a voz do Senhor, que dizia: A quem enviarei, e quem há de ir por nós? Disse eu: eis-me aqui, envia-me a </a:t>
            </a:r>
            <a:r>
              <a:rPr lang="pt-BR" sz="360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mim</a:t>
            </a:r>
            <a:r>
              <a:rPr lang="pt-BR" sz="360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.” </a:t>
            </a:r>
          </a:p>
          <a:p>
            <a:pPr algn="ctr"/>
            <a:r>
              <a:rPr lang="pt-BR" sz="360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(</a:t>
            </a:r>
            <a:r>
              <a:rPr lang="pt-BR" sz="3600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6:8 – ARA)</a:t>
            </a:r>
            <a:endParaRPr lang="pt-BR" sz="3600" dirty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709057" y="971800"/>
            <a:ext cx="5712821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8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Texto base</a:t>
            </a:r>
            <a:endParaRPr lang="pt-BR" sz="40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75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862147" y="2573505"/>
            <a:ext cx="7406639" cy="230832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Neste estudo, analisaremos o chamado e comissionamento do profeta, registrados no capítulo seis. </a:t>
            </a:r>
            <a:endParaRPr lang="pt-BR" sz="3600" dirty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709057" y="971800"/>
            <a:ext cx="5712821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8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Introdução </a:t>
            </a:r>
            <a:endParaRPr lang="pt-BR" sz="48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42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smovimentosliçao (2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410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920239" y="2664944"/>
            <a:ext cx="5708470" cy="21236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pt-BR" sz="44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1. </a:t>
            </a:r>
            <a:r>
              <a:rPr lang="pt-BR" sz="44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O </a:t>
            </a:r>
            <a:r>
              <a:rPr lang="pt-BR" sz="44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Deus </a:t>
            </a:r>
            <a:r>
              <a:rPr lang="pt-BR" sz="44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santo</a:t>
            </a:r>
          </a:p>
          <a:p>
            <a:r>
              <a:rPr lang="pt-BR" sz="44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2. </a:t>
            </a:r>
            <a:r>
              <a:rPr lang="pt-BR" sz="44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O profeta </a:t>
            </a:r>
            <a:r>
              <a:rPr lang="pt-BR" sz="44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purificado</a:t>
            </a:r>
          </a:p>
          <a:p>
            <a:r>
              <a:rPr lang="pt-BR" sz="44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3</a:t>
            </a:r>
            <a:r>
              <a:rPr lang="pt-BR" sz="44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. </a:t>
            </a:r>
            <a:r>
              <a:rPr lang="pt-BR" sz="44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O </a:t>
            </a:r>
            <a:r>
              <a:rPr lang="pt-BR" sz="44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povo endurecido</a:t>
            </a:r>
            <a:endParaRPr lang="pt-BR" sz="4400" dirty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709057" y="971800"/>
            <a:ext cx="5712821" cy="7078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/-Assim diz o SENHOR</a:t>
            </a:r>
            <a:endParaRPr lang="pt-BR" sz="40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79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734782" y="1241093"/>
            <a:ext cx="7713619" cy="440120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pt-BR" sz="20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01. Com o auxílio dos dois primeiros parágrafos do item 1, fale a respeito do rei </a:t>
            </a:r>
            <a:r>
              <a:rPr lang="pt-BR" sz="2000" b="1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Uzias</a:t>
            </a:r>
            <a:r>
              <a:rPr lang="pt-BR" sz="20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. Baseie-se também em 2 Cr 26:1-21.</a:t>
            </a:r>
          </a:p>
          <a:p>
            <a:endParaRPr lang="pt-BR" sz="2000" b="1" dirty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  <a:p>
            <a:r>
              <a:rPr lang="pt-BR" sz="20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02. Que paralelos podemos fazer entre o rei </a:t>
            </a:r>
            <a:r>
              <a:rPr lang="pt-BR" sz="2000" b="1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Uzias</a:t>
            </a:r>
            <a:r>
              <a:rPr lang="pt-BR" sz="20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e a visão de Isaías? O que ela revela a respeito de Deus? Responda com base no item 1 e em </a:t>
            </a:r>
            <a:r>
              <a:rPr lang="pt-BR" sz="2000" b="1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</a:t>
            </a:r>
            <a:r>
              <a:rPr lang="pt-BR" sz="20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6:1-4.</a:t>
            </a:r>
          </a:p>
          <a:p>
            <a:endParaRPr lang="pt-BR" sz="2000" b="1" dirty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  <a:p>
            <a:r>
              <a:rPr lang="pt-BR" sz="20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03. Com base no item 2, comente sobre a reação de Isaías, diante da gloriosa visão no templo. Como Deus tratou do profeta? Leia </a:t>
            </a:r>
            <a:r>
              <a:rPr lang="pt-BR" sz="2000" b="1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</a:t>
            </a:r>
            <a:r>
              <a:rPr lang="pt-BR" sz="20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2:19, 21; 6:5-7.</a:t>
            </a:r>
          </a:p>
          <a:p>
            <a:endParaRPr lang="pt-BR" sz="2000" b="1" dirty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  <a:p>
            <a:r>
              <a:rPr lang="pt-BR" sz="20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04. Fale sobre os desafios que Isaías enfrentaria em sua missão. Haveria ainda alguma esperança? Responda com base no item 3 e em </a:t>
            </a:r>
            <a:r>
              <a:rPr lang="pt-BR" sz="2000" b="1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</a:t>
            </a:r>
            <a:r>
              <a:rPr lang="pt-BR" sz="20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6:8-13.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735182" y="227217"/>
            <a:ext cx="5712821" cy="7078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Perguntas para fixação</a:t>
            </a:r>
            <a:endParaRPr lang="pt-BR" sz="40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15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smovimentosliçao (3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32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515291" y="1646039"/>
            <a:ext cx="6191795" cy="10772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1. </a:t>
            </a:r>
            <a:r>
              <a:rPr lang="pt-BR" sz="32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Diante do Deus santo, confessemos nossos pecados!</a:t>
            </a:r>
            <a:endParaRPr lang="pt-BR" sz="32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891539" y="3252042"/>
            <a:ext cx="7439298" cy="15696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“Confessemos </a:t>
            </a:r>
            <a:r>
              <a:rPr lang="pt-BR" sz="3200" dirty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nossas culpas ao Senhor, ele continua sendo fiel e justo para nos purificar de toda injustiça</a:t>
            </a:r>
            <a:r>
              <a:rPr lang="pt-BR" sz="32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.”</a:t>
            </a:r>
            <a:endParaRPr lang="pt-BR" sz="4000" dirty="0">
              <a:ln w="0">
                <a:noFill/>
              </a:ln>
              <a:solidFill>
                <a:srgbClr val="6633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51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194560" y="1580725"/>
            <a:ext cx="4807129" cy="10772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2</a:t>
            </a:r>
            <a:r>
              <a:rPr lang="pt-BR" sz="32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. </a:t>
            </a:r>
            <a:r>
              <a:rPr lang="pt-BR" sz="32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Diante do Deus santo, nos ofereçamos à missão!</a:t>
            </a:r>
            <a:endParaRPr lang="pt-BR" sz="32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907868" y="3056099"/>
            <a:ext cx="7099663" cy="120032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“Devemos 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nos comprometer com a missão do reino</a:t>
            </a:r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.”</a:t>
            </a:r>
            <a:endParaRPr lang="pt-BR" sz="4400" dirty="0">
              <a:ln w="0">
                <a:noFill/>
              </a:ln>
              <a:solidFill>
                <a:srgbClr val="6633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780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325189" y="1646039"/>
            <a:ext cx="4807129" cy="76944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Desafio da semana</a:t>
            </a:r>
            <a:endParaRPr lang="pt-BR" sz="44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698170" y="2507460"/>
            <a:ext cx="6061166" cy="353943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pt-BR" sz="32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- </a:t>
            </a:r>
            <a:r>
              <a:rPr lang="pt-BR" sz="32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S</a:t>
            </a:r>
            <a:r>
              <a:rPr lang="pt-BR" sz="32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epare </a:t>
            </a:r>
            <a:r>
              <a:rPr lang="pt-BR" sz="3200" dirty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um tempo diário ao longo de sua semana e adore a Deus; c</a:t>
            </a:r>
            <a:r>
              <a:rPr lang="pt-BR" sz="32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onfesse </a:t>
            </a:r>
            <a:r>
              <a:rPr lang="pt-BR" sz="3200" dirty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a ele seus pecados e ore pedindo o perdão divino; e, ofereça ajuda para servir em algum projeto </a:t>
            </a:r>
            <a:r>
              <a:rPr lang="pt-BR" sz="3200" dirty="0" err="1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missional</a:t>
            </a:r>
            <a:r>
              <a:rPr lang="pt-BR" sz="3200" dirty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 </a:t>
            </a:r>
            <a:r>
              <a:rPr lang="pt-BR" sz="32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da igreja local. </a:t>
            </a:r>
            <a:endParaRPr lang="pt-BR" sz="3200" dirty="0">
              <a:ln w="0">
                <a:noFill/>
              </a:ln>
              <a:solidFill>
                <a:srgbClr val="6633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841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567545" y="2618734"/>
            <a:ext cx="1667692" cy="156966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9600" dirty="0" smtClean="0">
                <a:ln w="0">
                  <a:solidFill>
                    <a:srgbClr val="663300"/>
                  </a:solidFill>
                </a:ln>
                <a:solidFill>
                  <a:srgbClr val="66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orte" panose="03060902040502070203" pitchFamily="66" charset="0"/>
              </a:rPr>
              <a:t>04</a:t>
            </a:r>
            <a:endParaRPr lang="pt-BR" sz="8000" dirty="0">
              <a:ln w="0">
                <a:solidFill>
                  <a:srgbClr val="663300"/>
                </a:solidFill>
              </a:ln>
              <a:solidFill>
                <a:srgbClr val="66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649585" y="1019025"/>
            <a:ext cx="4328157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8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Próxima Lição</a:t>
            </a:r>
            <a:endParaRPr lang="pt-BR" sz="40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378929" y="2618734"/>
            <a:ext cx="4798420" cy="15696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EMANUEL, DEUS CONOSCO</a:t>
            </a:r>
            <a:endParaRPr lang="pt-BR" sz="40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54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679269" y="2926082"/>
            <a:ext cx="7759336" cy="76944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editorapromessa.com.br </a:t>
            </a:r>
            <a:endParaRPr lang="pt-BR" sz="36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16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</TotalTime>
  <Words>322</Words>
  <Application>Microsoft Office PowerPoint</Application>
  <PresentationFormat>Apresentação na tela (4:3)</PresentationFormat>
  <Paragraphs>31</Paragraphs>
  <Slides>13</Slides>
  <Notes>0</Notes>
  <HiddenSlides>0</HiddenSlides>
  <MMClips>2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9" baseType="lpstr">
      <vt:lpstr>Arial</vt:lpstr>
      <vt:lpstr>Bahnschrift</vt:lpstr>
      <vt:lpstr>Calibri</vt:lpstr>
      <vt:lpstr>Calibri Light</vt:lpstr>
      <vt:lpstr>Forte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Usuario</cp:lastModifiedBy>
  <cp:revision>16</cp:revision>
  <dcterms:created xsi:type="dcterms:W3CDTF">2023-08-30T14:00:01Z</dcterms:created>
  <dcterms:modified xsi:type="dcterms:W3CDTF">2024-04-01T03:05:47Z</dcterms:modified>
</cp:coreProperties>
</file>