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3" r:id="rId7"/>
    <p:sldId id="264" r:id="rId8"/>
    <p:sldId id="262" r:id="rId9"/>
    <p:sldId id="265" r:id="rId10"/>
    <p:sldId id="266" r:id="rId11"/>
    <p:sldId id="268" r:id="rId12"/>
    <p:sldId id="267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003366"/>
    <a:srgbClr val="006666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059" autoAdjust="0"/>
    <p:restoredTop sz="94660"/>
  </p:normalViewPr>
  <p:slideViewPr>
    <p:cSldViewPr snapToGrid="0">
      <p:cViewPr varScale="1">
        <p:scale>
          <a:sx n="73" d="100"/>
          <a:sy n="73" d="100"/>
        </p:scale>
        <p:origin x="103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4958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0232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2179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0972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7103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4920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4456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2721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4125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2253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1499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353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5.png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683728" y="5443121"/>
            <a:ext cx="1502228" cy="132343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8000" dirty="0" smtClean="0">
                <a:ln w="0">
                  <a:solidFill>
                    <a:srgbClr val="663300"/>
                  </a:solidFill>
                </a:ln>
                <a:solidFill>
                  <a:srgbClr val="66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orte" panose="03060902040502070203" pitchFamily="66" charset="0"/>
              </a:rPr>
              <a:t>06</a:t>
            </a:r>
            <a:endParaRPr lang="pt-BR" sz="6600" dirty="0">
              <a:ln w="0">
                <a:solidFill>
                  <a:srgbClr val="663300"/>
                </a:solidFill>
              </a:ln>
              <a:solidFill>
                <a:srgbClr val="66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68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685111" y="2429813"/>
            <a:ext cx="1667692" cy="156966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9600" dirty="0" smtClean="0">
                <a:ln w="0">
                  <a:solidFill>
                    <a:srgbClr val="663300"/>
                  </a:solidFill>
                </a:ln>
                <a:solidFill>
                  <a:srgbClr val="66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orte" panose="03060902040502070203" pitchFamily="66" charset="0"/>
              </a:rPr>
              <a:t>06</a:t>
            </a:r>
            <a:endParaRPr lang="pt-BR" sz="8000" dirty="0">
              <a:ln w="0">
                <a:solidFill>
                  <a:srgbClr val="663300"/>
                </a:solidFill>
              </a:ln>
              <a:solidFill>
                <a:srgbClr val="66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orte" panose="03060902040502070203" pitchFamily="66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3383279" y="2429813"/>
            <a:ext cx="5055327" cy="15696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O APOCALIPSE DE ISAÍAS</a:t>
            </a:r>
            <a:endParaRPr lang="pt-BR" sz="48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948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862145" y="2390627"/>
            <a:ext cx="7406639" cy="286232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6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“Naquele </a:t>
            </a:r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dia este cântico será entoado em Judá: Temos uma cidade forte; Deus estabelece a salvação como muros e trincheiras</a:t>
            </a:r>
            <a:r>
              <a:rPr lang="pt-BR" sz="36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.” </a:t>
            </a:r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(</a:t>
            </a:r>
            <a:r>
              <a:rPr lang="pt-BR" sz="3600" dirty="0" err="1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Is</a:t>
            </a:r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26:1) </a:t>
            </a:r>
            <a:endParaRPr lang="pt-BR" sz="3600" dirty="0">
              <a:ln w="0"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709055" y="1415937"/>
            <a:ext cx="5712821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8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Texto base</a:t>
            </a:r>
            <a:endParaRPr lang="pt-BR" sz="40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754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862147" y="2077117"/>
            <a:ext cx="7406639" cy="286232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6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O </a:t>
            </a:r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trecho a ser analisado neste estudo, a saber, os capítulos 24 a 27, é chamado de Apocalipse de Isaías, por conter ecos do Apocalipse do </a:t>
            </a:r>
            <a:r>
              <a:rPr lang="pt-BR" sz="360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Novo </a:t>
            </a:r>
            <a:r>
              <a:rPr lang="pt-BR" sz="360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Testamento</a:t>
            </a:r>
            <a:endParaRPr lang="pt-BR" sz="3600" dirty="0">
              <a:ln w="0"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709057" y="971800"/>
            <a:ext cx="5712821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8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Introdução </a:t>
            </a:r>
            <a:endParaRPr lang="pt-BR" sz="48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42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smovimentosliçao (2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410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284513" y="2607149"/>
            <a:ext cx="6479181" cy="161582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pt-BR" sz="33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1. </a:t>
            </a:r>
            <a:r>
              <a:rPr lang="pt-BR" sz="33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O </a:t>
            </a:r>
            <a:r>
              <a:rPr lang="pt-BR" sz="33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pecado </a:t>
            </a:r>
            <a:r>
              <a:rPr lang="pt-BR" sz="33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julgado</a:t>
            </a:r>
          </a:p>
          <a:p>
            <a:r>
              <a:rPr lang="pt-BR" sz="33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2</a:t>
            </a:r>
            <a:r>
              <a:rPr lang="pt-BR" sz="33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. </a:t>
            </a:r>
            <a:r>
              <a:rPr lang="pt-BR" sz="33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O louvor </a:t>
            </a:r>
            <a:r>
              <a:rPr lang="pt-BR" sz="33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oferecido</a:t>
            </a:r>
          </a:p>
          <a:p>
            <a:r>
              <a:rPr lang="pt-BR" sz="33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3</a:t>
            </a:r>
            <a:r>
              <a:rPr lang="pt-BR" sz="33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. </a:t>
            </a:r>
            <a:r>
              <a:rPr lang="pt-BR" sz="33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A </a:t>
            </a:r>
            <a:r>
              <a:rPr lang="pt-BR" sz="33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vitória </a:t>
            </a:r>
            <a:r>
              <a:rPr lang="pt-BR" sz="33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alcançada</a:t>
            </a:r>
            <a:endParaRPr lang="pt-BR" sz="3300" dirty="0" smtClean="0">
              <a:ln w="0"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667694" y="1494315"/>
            <a:ext cx="5712821" cy="70788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0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/-Assim diz o SENHOR</a:t>
            </a:r>
            <a:endParaRPr lang="pt-BR" sz="40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798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54770" y="1222484"/>
            <a:ext cx="7981405" cy="518603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pt-BR" sz="24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01. Em que consiste o juízo de Deus prenunciado pelo profeta Isaías? Responda com base em </a:t>
            </a:r>
            <a:r>
              <a:rPr lang="pt-BR" sz="2400" b="1" dirty="0" err="1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Is</a:t>
            </a:r>
            <a:r>
              <a:rPr lang="pt-BR" sz="24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24:1 e no item 1. </a:t>
            </a:r>
          </a:p>
          <a:p>
            <a:endParaRPr lang="pt-BR" sz="2400" b="1" dirty="0">
              <a:ln w="0"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  <a:p>
            <a:r>
              <a:rPr lang="pt-BR" sz="24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02. Qual o motivo do julgamento divino? Comente com base em </a:t>
            </a:r>
            <a:r>
              <a:rPr lang="pt-BR" sz="2400" b="1" dirty="0" err="1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Is</a:t>
            </a:r>
            <a:r>
              <a:rPr lang="pt-BR" sz="24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24:5 e no item 1. </a:t>
            </a:r>
          </a:p>
          <a:p>
            <a:endParaRPr lang="pt-BR" sz="2400" b="1" dirty="0">
              <a:ln w="0"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  <a:p>
            <a:r>
              <a:rPr lang="pt-BR" sz="24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03. Cite as razões que, segundo a profecia, sugerem louvor a Deus. Recorra ao texto de </a:t>
            </a:r>
            <a:r>
              <a:rPr lang="pt-BR" sz="2400" b="1" dirty="0" err="1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Is</a:t>
            </a:r>
            <a:r>
              <a:rPr lang="pt-BR" sz="24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25:1-12 e ao item 2. </a:t>
            </a:r>
          </a:p>
          <a:p>
            <a:endParaRPr lang="pt-BR" sz="2400" b="1" dirty="0">
              <a:ln w="0"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  <a:p>
            <a:r>
              <a:rPr lang="pt-BR" sz="24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04. Como se dará a vitória do povo de Deus no tempo do fim? Comente com base em </a:t>
            </a:r>
            <a:r>
              <a:rPr lang="pt-BR" sz="2400" b="1" dirty="0" err="1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Is</a:t>
            </a:r>
            <a:r>
              <a:rPr lang="pt-BR" sz="24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26:1, 27:1, 13a; </a:t>
            </a:r>
            <a:r>
              <a:rPr lang="pt-BR" sz="2400" b="1" dirty="0" err="1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Ap</a:t>
            </a:r>
            <a:r>
              <a:rPr lang="pt-BR" sz="24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21:2 e no item 3. </a:t>
            </a:r>
          </a:p>
          <a:p>
            <a:endParaRPr lang="pt-BR" sz="1900" b="1" dirty="0">
              <a:ln w="0"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789063" y="514598"/>
            <a:ext cx="5712821" cy="70788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0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Perguntas para fixação</a:t>
            </a:r>
            <a:endParaRPr lang="pt-BR" sz="40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15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smovimentosliçao (3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532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515291" y="1646039"/>
            <a:ext cx="6191795" cy="107721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2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1. </a:t>
            </a:r>
            <a:r>
              <a:rPr lang="pt-BR" sz="32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Sejamos </a:t>
            </a:r>
            <a:r>
              <a:rPr lang="pt-BR" sz="32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comprometidos com a santificação. </a:t>
            </a:r>
            <a:endParaRPr lang="pt-BR" sz="32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515291" y="3252042"/>
            <a:ext cx="6021978" cy="175432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“Levemos a sério os princípios ensinados por Ele em Sua palavra</a:t>
            </a:r>
            <a:r>
              <a:rPr lang="pt-BR" sz="3600" dirty="0" smtClean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.”</a:t>
            </a:r>
            <a:endParaRPr lang="pt-BR" sz="4400" dirty="0">
              <a:ln w="0">
                <a:noFill/>
              </a:ln>
              <a:solidFill>
                <a:srgbClr val="6633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513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194560" y="1580725"/>
            <a:ext cx="4807129" cy="107721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2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2</a:t>
            </a:r>
            <a:r>
              <a:rPr lang="pt-BR" sz="32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. </a:t>
            </a:r>
            <a:r>
              <a:rPr lang="pt-BR" sz="32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Sejamos comprometidos com a adoração. </a:t>
            </a:r>
            <a:endParaRPr lang="pt-BR" sz="32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342206" y="3186728"/>
            <a:ext cx="6511835" cy="175432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“Façamos da nossa vida e do nosso lar um altar de adoração ao Senhor</a:t>
            </a:r>
            <a:r>
              <a:rPr lang="pt-BR" sz="3600" dirty="0" smtClean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.”</a:t>
            </a:r>
            <a:endParaRPr lang="pt-BR" sz="4400" dirty="0">
              <a:ln w="0">
                <a:noFill/>
              </a:ln>
              <a:solidFill>
                <a:srgbClr val="6633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780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325189" y="1646039"/>
            <a:ext cx="4807129" cy="76944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4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Desafio da semana</a:t>
            </a:r>
            <a:endParaRPr lang="pt-BR" sz="44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685106" y="2820969"/>
            <a:ext cx="6087294" cy="15696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pt-BR" sz="3200" dirty="0" smtClean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- </a:t>
            </a:r>
            <a:r>
              <a:rPr lang="pt-BR" sz="3200" dirty="0" smtClean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C</a:t>
            </a:r>
            <a:r>
              <a:rPr lang="pt-BR" sz="3200" dirty="0" smtClean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oloquemos </a:t>
            </a:r>
            <a:r>
              <a:rPr lang="pt-BR" sz="3200" dirty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em ação a nossa fé, diante de alguma crise que tenhamos de enfrentar. </a:t>
            </a:r>
            <a:endParaRPr lang="pt-BR" sz="3200" dirty="0">
              <a:ln w="0">
                <a:noFill/>
              </a:ln>
              <a:solidFill>
                <a:srgbClr val="6633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841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567545" y="2618734"/>
            <a:ext cx="1667692" cy="156966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9600" dirty="0" smtClean="0">
                <a:ln w="0">
                  <a:solidFill>
                    <a:srgbClr val="663300"/>
                  </a:solidFill>
                </a:ln>
                <a:solidFill>
                  <a:srgbClr val="66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orte" panose="03060902040502070203" pitchFamily="66" charset="0"/>
              </a:rPr>
              <a:t>07</a:t>
            </a:r>
            <a:endParaRPr lang="pt-BR" sz="8000" dirty="0">
              <a:ln w="0">
                <a:solidFill>
                  <a:srgbClr val="663300"/>
                </a:solidFill>
              </a:ln>
              <a:solidFill>
                <a:srgbClr val="66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orte" panose="03060902040502070203" pitchFamily="66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2649585" y="1019025"/>
            <a:ext cx="4328157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8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Próxima Lição</a:t>
            </a:r>
            <a:endParaRPr lang="pt-BR" sz="40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3235237" y="2618734"/>
            <a:ext cx="5164180" cy="15696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AI DOS QUE SE REBELAM!</a:t>
            </a:r>
            <a:endParaRPr lang="pt-BR" sz="40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54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679269" y="2926082"/>
            <a:ext cx="7759336" cy="76944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4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editorapromessa.com.br </a:t>
            </a:r>
            <a:endParaRPr lang="pt-BR" sz="36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164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256</TotalTime>
  <Words>273</Words>
  <Application>Microsoft Office PowerPoint</Application>
  <PresentationFormat>Apresentação na tela (4:3)</PresentationFormat>
  <Paragraphs>29</Paragraphs>
  <Slides>13</Slides>
  <Notes>0</Notes>
  <HiddenSlides>0</HiddenSlides>
  <MMClips>2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9" baseType="lpstr">
      <vt:lpstr>Arial</vt:lpstr>
      <vt:lpstr>Bahnschrift</vt:lpstr>
      <vt:lpstr>Calibri</vt:lpstr>
      <vt:lpstr>Calibri Light</vt:lpstr>
      <vt:lpstr>Forte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Anderson Guarnieri Guarnieri</dc:creator>
  <cp:lastModifiedBy>Usuario</cp:lastModifiedBy>
  <cp:revision>26</cp:revision>
  <dcterms:created xsi:type="dcterms:W3CDTF">2023-08-30T14:00:01Z</dcterms:created>
  <dcterms:modified xsi:type="dcterms:W3CDTF">2024-04-20T14:59:03Z</dcterms:modified>
</cp:coreProperties>
</file>