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3366"/>
    <a:srgbClr val="0066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683728" y="5443121"/>
            <a:ext cx="1502228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11</a:t>
            </a:r>
            <a:endParaRPr lang="pt-BR" sz="66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10791" y="2429935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11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078483" y="2417116"/>
            <a:ext cx="5512527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O SERVO DO SENHOR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96389" y="1437036"/>
            <a:ext cx="7916091" cy="5016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“Foi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da vontade do Senhor esmagá-lo e fazê-lo sofrer e, embora o Senhor tenha feito da vida dele uma oferta pela culpa, ele verá sua prole e prolongará seus dias, e a vontade do Senhor prosperará em sua mão. Depois do sofrimento de sua alma, ele verá a luz e ficará satisfeito; pelo seu conhecimento meu servo justo justificará a muitos, e levará a iniquidade deles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.”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(</a:t>
            </a:r>
            <a:r>
              <a:rPr lang="pt-BR" sz="32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53:10-11 – NVI)</a:t>
            </a:r>
            <a:endParaRPr lang="pt-BR" sz="32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30680" y="671354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Texto base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62147" y="2194682"/>
            <a:ext cx="7406639" cy="341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parte do Antigo Testamento que mais se refere a Cristo, retratado através de adjetivos como: Emanuel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7:14), Príncipe da Paz, Conselheiro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6:9) e o Servo do Senhor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52:13). </a:t>
            </a:r>
            <a:endParaRPr lang="pt-BR" sz="3600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09055" y="1455126"/>
            <a:ext cx="571282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Introdução 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58533" y="2123824"/>
            <a:ext cx="6331133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1.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chamado do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Servo</a:t>
            </a:r>
          </a:p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2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obediência do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Servo</a:t>
            </a:r>
          </a:p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3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A salvação do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Servo</a:t>
            </a:r>
          </a:p>
          <a:p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4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 A glória do Servo</a:t>
            </a:r>
            <a:endParaRPr lang="pt-BR" sz="3600" dirty="0" smtClean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67688" y="1415938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/-Assim diz o SENHOR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89452" y="739158"/>
            <a:ext cx="8112034" cy="59093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01. Com base no item 1 do comentário, responda: </a:t>
            </a:r>
            <a:r>
              <a:rPr lang="pt-BR" sz="2100" b="1" dirty="0" smtClean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o 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que Isaías diz sobre o chamado do Servo do Senhor e em que sentido ele restauraria seu povo?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49:1-13 e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Ef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2:13-19.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02. Comente sobre a metáfora usada pelo profeta para descrever a desobediência do povo de Deus em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50:1. Baseie-se também no item 2 do comentário. Em contraste com o povo desobediente, como viveu o Servo do Senhor? Que desafio temos? Leia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50:6, 10-11.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03. Comente sobre os quatro chamados de Deus para ouvi-lo em Isaías 51 (vs. 1, 4, 7, 21). Quais são as expressões que descrevem o tempo de arrependimento e salvação em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52:1-7? Recorra também ao último parágrafo do item 3.</a:t>
            </a:r>
          </a:p>
          <a:p>
            <a:endParaRPr lang="pt-BR" sz="2100" b="1" dirty="0">
              <a:ln w="0"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04. Porque podemos afirmar que a glória do Servo do Senhor foi revelada por meio de duas grandes vias? Apoie-se no comentário do item 4 e </a:t>
            </a:r>
            <a:r>
              <a:rPr lang="pt-BR" sz="2100" b="1" dirty="0" err="1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Is</a:t>
            </a:r>
            <a:r>
              <a:rPr lang="pt-BR" sz="2100" b="1" dirty="0">
                <a:ln w="0"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53:3-4; 10-11.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89059" y="174963"/>
            <a:ext cx="571282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Perguntas para fixação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smovimentosliçao (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86692" y="1319468"/>
            <a:ext cx="6374674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1.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Conscientes da graça de Deus, anunciemos o seu convite!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463040" y="2546648"/>
            <a:ext cx="6021978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“Anuncie que o Servo do Senhor sofreu por nós e pode nos redimir dos 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nossos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pecados.”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47144" y="1381937"/>
            <a:ext cx="5701945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2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. </a:t>
            </a:r>
            <a:r>
              <a:rPr lang="pt-BR" sz="32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Conscientes da glória futura, vivamos com perseverança!</a:t>
            </a:r>
            <a:endParaRPr lang="pt-BR" sz="32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84207" y="2459155"/>
            <a:ext cx="7027817" cy="341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“A 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palavra invocar (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Is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55:6b), sugere que se emita um alto som, louvando e glorificando a Cristo com a vida, palavras, pensamentos e sentimentos (1 </a:t>
            </a:r>
            <a:r>
              <a:rPr lang="pt-BR" sz="3600" dirty="0" err="1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Co</a:t>
            </a:r>
            <a:r>
              <a:rPr lang="pt-BR" sz="36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 10:31</a:t>
            </a:r>
            <a:r>
              <a:rPr lang="pt-BR" sz="36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).”</a:t>
            </a:r>
            <a:endParaRPr lang="pt-BR" sz="44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7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25189" y="1646039"/>
            <a:ext cx="4807129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Desafio da semana</a:t>
            </a:r>
            <a:endParaRPr lang="pt-BR" sz="44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18109" y="2415480"/>
            <a:ext cx="7168245" cy="35394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- </a:t>
            </a:r>
            <a:r>
              <a:rPr lang="pt-BR" sz="3200" dirty="0" smtClean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Compartilhe </a:t>
            </a:r>
            <a:r>
              <a:rPr lang="pt-BR" sz="3200" dirty="0">
                <a:ln w="0">
                  <a:noFill/>
                </a:ln>
                <a:solidFill>
                  <a:srgbClr val="663300"/>
                </a:solidFill>
                <a:latin typeface="Bahnschrift" panose="020B0502040204020203" pitchFamily="34" charset="0"/>
              </a:rPr>
              <a:t>os textos bíblicos da primeira aplicação com alguém virtualmente e converse com ele sobre a verdadeira vida. Segundo, convide essa pessoa ou ainda outra para conversar sobre a perseverança em face da glória futura! </a:t>
            </a:r>
            <a:endParaRPr lang="pt-BR" sz="3200" dirty="0">
              <a:ln w="0">
                <a:noFill/>
              </a:ln>
              <a:solidFill>
                <a:srgbClr val="6633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49980" y="2618734"/>
            <a:ext cx="1667692" cy="156966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 w="0">
                  <a:solidFill>
                    <a:srgbClr val="663300"/>
                  </a:solidFill>
                </a:ln>
                <a:solidFill>
                  <a:srgbClr val="66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</a:rPr>
              <a:t>12</a:t>
            </a:r>
            <a:endParaRPr lang="pt-BR" sz="8000" dirty="0">
              <a:ln w="0">
                <a:solidFill>
                  <a:srgbClr val="663300"/>
                </a:solidFill>
              </a:ln>
              <a:solidFill>
                <a:srgbClr val="66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49585" y="1019025"/>
            <a:ext cx="432815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Próxima Lição</a:t>
            </a:r>
            <a:endParaRPr lang="pt-BR" sz="40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117672" y="2618734"/>
            <a:ext cx="4915985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A VERDADEIRA </a:t>
            </a:r>
            <a:r>
              <a:rPr lang="pt-BR" sz="48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ADORAÇÃO</a:t>
            </a:r>
            <a:endParaRPr lang="pt-BR" sz="48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79269" y="2926082"/>
            <a:ext cx="7759336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editorapromessa.com.br </a:t>
            </a:r>
            <a:endParaRPr lang="pt-BR" sz="3600" dirty="0">
              <a:ln w="0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</TotalTime>
  <Words>464</Words>
  <Application>Microsoft Office PowerPoint</Application>
  <PresentationFormat>Apresentação na tela (4:3)</PresentationFormat>
  <Paragraphs>30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Forte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41</cp:revision>
  <dcterms:created xsi:type="dcterms:W3CDTF">2023-08-30T14:00:01Z</dcterms:created>
  <dcterms:modified xsi:type="dcterms:W3CDTF">2024-04-21T01:40:29Z</dcterms:modified>
</cp:coreProperties>
</file>