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3" r:id="rId5"/>
    <p:sldId id="259" r:id="rId6"/>
    <p:sldId id="264" r:id="rId7"/>
    <p:sldId id="265" r:id="rId8"/>
    <p:sldId id="260" r:id="rId9"/>
    <p:sldId id="266" r:id="rId10"/>
    <p:sldId id="267" r:id="rId11"/>
    <p:sldId id="261" r:id="rId12"/>
    <p:sldId id="268" r:id="rId13"/>
    <p:sldId id="271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32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24/06/2024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988629" y="5226597"/>
            <a:ext cx="15261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05</a:t>
            </a:r>
            <a:endParaRPr lang="pt-BR" sz="60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85799" y="2551704"/>
            <a:ext cx="80793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UMA MISSÃO: A COMUNIDADE DA MISSÃO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66205" y="2742586"/>
            <a:ext cx="77724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dirty="0"/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ASSIM COMO O PAI ME ENVIOU, EU OS ENVIO. (JO 20:21)</a:t>
            </a:r>
            <a:endParaRPr lang="pt-BR" sz="3200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384765" y="177913"/>
            <a:ext cx="4262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TEXTO-BASE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6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31073" y="2716455"/>
            <a:ext cx="81904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MUITOS ESTÃO SE ESQUECENDO DA MISSÃO DA IGREJA, O QUE EVIDENCIA A IMPORTÂNCIA DO ESTUDO DE HOJE. </a:t>
            </a:r>
            <a:endParaRPr lang="pt-BR" sz="40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026228" y="190976"/>
            <a:ext cx="4262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INTRODUÇÃO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75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135723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27015" y="2664204"/>
            <a:ext cx="81904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1. A ORIGEM</a:t>
            </a:r>
          </a:p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2. O PROPÓSITO</a:t>
            </a:r>
          </a:p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3. A NATUREZA</a:t>
            </a:r>
            <a:endParaRPr lang="pt-BR" sz="4000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671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EXPLORANDO DO TEMA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64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7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charRg st="27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87379" y="1262551"/>
            <a:ext cx="843860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01. Leia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o item 1 do comentário e responda: O que as Escrituras 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revelam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sobre a natureza amorosa e perdoadora de Deus e qual 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sua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relação com a missão? Qual é a relevância da Trindade na 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compreensão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da missão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?</a:t>
            </a:r>
          </a:p>
          <a:p>
            <a:pPr algn="just"/>
            <a:endParaRPr lang="pt-BR" sz="20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02. Qual é o papel de Israel no plano de Deus para abençoar todas 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as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nações e o que significa dizer que a igreja tem origem na missão? 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Baseie-se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em </a:t>
            </a:r>
            <a:r>
              <a:rPr lang="pt-BR" sz="2000" b="1" dirty="0" err="1">
                <a:solidFill>
                  <a:srgbClr val="002332"/>
                </a:solidFill>
                <a:latin typeface="Franklin Gothic Demi" panose="020B0703020102020204" pitchFamily="34" charset="0"/>
              </a:rPr>
              <a:t>Gn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12:1-4; </a:t>
            </a:r>
            <a:r>
              <a:rPr lang="pt-BR" sz="2000" b="1" dirty="0" err="1">
                <a:solidFill>
                  <a:srgbClr val="002332"/>
                </a:solidFill>
                <a:latin typeface="Franklin Gothic Demi" panose="020B0703020102020204" pitchFamily="34" charset="0"/>
              </a:rPr>
              <a:t>Sl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22:27-28; 67:1-2; 96:3; 117:1; </a:t>
            </a:r>
            <a:r>
              <a:rPr lang="pt-BR" sz="2000" b="1" dirty="0" err="1">
                <a:solidFill>
                  <a:srgbClr val="002332"/>
                </a:solidFill>
                <a:latin typeface="Franklin Gothic Demi" panose="020B0703020102020204" pitchFamily="34" charset="0"/>
              </a:rPr>
              <a:t>Is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49:6; 1 </a:t>
            </a:r>
            <a:r>
              <a:rPr lang="pt-BR" sz="2000" b="1" dirty="0" err="1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Pe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2:9-10; </a:t>
            </a:r>
            <a:r>
              <a:rPr lang="pt-BR" sz="2000" b="1" dirty="0" err="1">
                <a:solidFill>
                  <a:srgbClr val="002332"/>
                </a:solidFill>
                <a:latin typeface="Franklin Gothic Demi" panose="020B0703020102020204" pitchFamily="34" charset="0"/>
              </a:rPr>
              <a:t>Mt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21:43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.</a:t>
            </a:r>
          </a:p>
          <a:p>
            <a:pPr algn="just"/>
            <a:endParaRPr lang="pt-BR" sz="20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03. Após ler </a:t>
            </a:r>
            <a:r>
              <a:rPr lang="pt-BR" sz="2000" b="1" dirty="0" err="1">
                <a:solidFill>
                  <a:srgbClr val="002332"/>
                </a:solidFill>
                <a:latin typeface="Franklin Gothic Demi" panose="020B0703020102020204" pitchFamily="34" charset="0"/>
              </a:rPr>
              <a:t>Mt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5:13-16, 28:19-20; Mc 16:15; </a:t>
            </a:r>
            <a:r>
              <a:rPr lang="pt-BR" sz="2000" b="1" dirty="0" err="1">
                <a:solidFill>
                  <a:srgbClr val="002332"/>
                </a:solidFill>
                <a:latin typeface="Franklin Gothic Demi" panose="020B0703020102020204" pitchFamily="34" charset="0"/>
              </a:rPr>
              <a:t>Jo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20:21; At 1:8 e 1 </a:t>
            </a:r>
            <a:r>
              <a:rPr lang="pt-BR" sz="2000" b="1" dirty="0" err="1">
                <a:solidFill>
                  <a:srgbClr val="002332"/>
                </a:solidFill>
                <a:latin typeface="Franklin Gothic Demi" panose="020B0703020102020204" pitchFamily="34" charset="0"/>
              </a:rPr>
              <a:t>Pe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2:9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, comente com a classe qual é o propósito fundamental da igreja 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conforme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apresentado nos textos bíblicos. Recorra também ao item 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2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do comentário.</a:t>
            </a:r>
          </a:p>
          <a:p>
            <a:pPr algn="just"/>
            <a:endParaRPr lang="pt-BR" sz="20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04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. Por que a missão é parte essencial da natureza da igreja e de 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que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maneira a comunhão, a adoração, o serviço, o amor ao próximo 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tudo o que a igreja é e faz deve ser </a:t>
            </a:r>
            <a:r>
              <a:rPr lang="pt-BR" sz="2000" b="1" dirty="0" err="1">
                <a:solidFill>
                  <a:srgbClr val="002332"/>
                </a:solidFill>
                <a:latin typeface="Franklin Gothic Demi" panose="020B0703020102020204" pitchFamily="34" charset="0"/>
              </a:rPr>
              <a:t>missional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? Baseie-se no item 3 </a:t>
            </a:r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do </a:t>
            </a:r>
            <a:r>
              <a:rPr lang="pt-BR" sz="20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comentário. </a:t>
            </a: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671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EXPLORANDO DO TEMA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11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 (1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8955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09897" y="1724297"/>
            <a:ext cx="73805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ESTEJAMOS SEMPRE CONSCIENTES DO NOSSO PROPÓSITO ENQUANTO </a:t>
            </a:r>
          </a:p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IGREJA!</a:t>
            </a:r>
            <a:endParaRPr lang="pt-BR" sz="32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5865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APLICANDO O TEMA</a:t>
            </a:r>
          </a:p>
        </p:txBody>
      </p:sp>
      <p:sp>
        <p:nvSpPr>
          <p:cNvPr id="4" name="Retângulo 3"/>
          <p:cNvSpPr/>
          <p:nvPr/>
        </p:nvSpPr>
        <p:spPr>
          <a:xfrm>
            <a:off x="809897" y="3647028"/>
            <a:ext cx="76156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 IGREJA É ENVIADA AO MUNDO DO QUAL SAIU PARA TORNAR DEUS CONHECIDO NELE. </a:t>
            </a:r>
            <a:endParaRPr lang="pt-BR" sz="32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17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40523" y="1749779"/>
            <a:ext cx="6910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ESTEJAMOS SEMPRE CONSCIENTES DE NOSSA NATUREZA ENQUANTO </a:t>
            </a:r>
          </a:p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IGREJA! </a:t>
            </a:r>
            <a:endParaRPr lang="pt-BR" sz="32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5865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APLICANDO O TEMA</a:t>
            </a:r>
          </a:p>
        </p:txBody>
      </p:sp>
      <p:sp>
        <p:nvSpPr>
          <p:cNvPr id="4" name="Retângulo 3"/>
          <p:cNvSpPr/>
          <p:nvPr/>
        </p:nvSpPr>
        <p:spPr>
          <a:xfrm>
            <a:off x="940523" y="3525104"/>
            <a:ext cx="723682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O PROPÓSITO DE CRISTO É QUE SUA IGREJA, EM TUDO O QUE FAÇA, ESTEJA CIENTE E PREOUPADA COM A SALVAÇÃO DAS PESSOAS.</a:t>
            </a:r>
            <a:endParaRPr lang="pt-BR" sz="32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34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 (6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100710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48640" y="2035939"/>
            <a:ext cx="77462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SEU DESAFIO SERÁ REPENSAR EM COMO A ESCOLA BÍBLICA, O PEQUENO GRUPO, AS VIGÍLIAS, OS CULTOS PÚBLICOS, OS ESPAÇOS DE COMUNHÃO, AS AÇÕES SOCIAIS DA IGREJA DEVEM E PODEM SERVIR À MISSÃO. </a:t>
            </a:r>
            <a:endParaRPr lang="pt-BR" sz="36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926080" y="112599"/>
            <a:ext cx="5368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MEU DESAFIO 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94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slidesmovimentosliçao (7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421872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53589" y="2584577"/>
            <a:ext cx="749808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LIÇÃO </a:t>
            </a:r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06</a:t>
            </a:r>
            <a:endParaRPr lang="pt-BR" sz="44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ctr"/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UMA MISSÃO: </a:t>
            </a:r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O CONTEÚDO </a:t>
            </a:r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DA </a:t>
            </a:r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MISSÃO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ctr"/>
            <a:r>
              <a:rPr lang="pt-B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</a:p>
        </p:txBody>
      </p:sp>
      <p:sp>
        <p:nvSpPr>
          <p:cNvPr id="3" name="Retângulo 2"/>
          <p:cNvSpPr/>
          <p:nvPr/>
        </p:nvSpPr>
        <p:spPr>
          <a:xfrm>
            <a:off x="2926080" y="112599"/>
            <a:ext cx="5368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PRÓXIMA LIÇÃO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42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40078" y="3067905"/>
            <a:ext cx="77593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www.editorapromessa.com.br</a:t>
            </a:r>
          </a:p>
        </p:txBody>
      </p:sp>
    </p:spTree>
    <p:extLst>
      <p:ext uri="{BB962C8B-B14F-4D97-AF65-F5344CB8AC3E}">
        <p14:creationId xmlns:p14="http://schemas.microsoft.com/office/powerpoint/2010/main" val="34336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</TotalTime>
  <Words>375</Words>
  <Application>Microsoft Office PowerPoint</Application>
  <PresentationFormat>Apresentação na tela (4:3)</PresentationFormat>
  <Paragraphs>34</Paragraphs>
  <Slides>15</Slides>
  <Notes>0</Notes>
  <HiddenSlides>0</HiddenSlides>
  <MMClips>4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Franklin Gothic Demi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31</cp:revision>
  <dcterms:created xsi:type="dcterms:W3CDTF">2023-08-30T14:00:01Z</dcterms:created>
  <dcterms:modified xsi:type="dcterms:W3CDTF">2024-06-25T03:25:34Z</dcterms:modified>
</cp:coreProperties>
</file>