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Moonjelly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696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900828" y="8024052"/>
            <a:ext cx="1862286" cy="2321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70"/>
              </a:lnSpc>
            </a:pPr>
            <a:r>
              <a:rPr lang="en-US" sz="12907" b="1" dirty="0" smtClean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02</a:t>
            </a:r>
            <a:endParaRPr lang="en-US" sz="12907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914400" y="-589853"/>
            <a:ext cx="7502514" cy="10876853"/>
          </a:xfrm>
          <a:custGeom>
            <a:avLst/>
            <a:gdLst/>
            <a:ahLst/>
            <a:cxnLst/>
            <a:rect l="l" t="t" r="r" b="b"/>
            <a:pathLst>
              <a:path w="7031413" h="10533953">
                <a:moveTo>
                  <a:pt x="7031413" y="0"/>
                </a:moveTo>
                <a:lnTo>
                  <a:pt x="0" y="0"/>
                </a:lnTo>
                <a:lnTo>
                  <a:pt x="0" y="10533953"/>
                </a:lnTo>
                <a:lnTo>
                  <a:pt x="7031413" y="10533953"/>
                </a:lnTo>
                <a:lnTo>
                  <a:pt x="703141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958618" y="3509010"/>
            <a:ext cx="10509982" cy="5642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835"/>
              </a:lnSpc>
            </a:pPr>
            <a:r>
              <a:rPr lang="pt-BR" sz="72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Então o Senhor Deus pôs o homem no jardim do Éden, para cuidar dele e nele fazer plantações. (</a:t>
            </a:r>
            <a:r>
              <a:rPr lang="pt-BR" sz="7200" b="1" dirty="0" err="1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Gn</a:t>
            </a:r>
            <a:r>
              <a:rPr lang="pt-BR" sz="72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 2:15 – NTLH)</a:t>
            </a:r>
            <a:endParaRPr lang="en-US" sz="7200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4958617" y="2154427"/>
            <a:ext cx="10052783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878"/>
              </a:lnSpc>
            </a:pP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LIÇÃO </a:t>
            </a:r>
            <a:r>
              <a:rPr lang="pt-B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02 - CUIDANDO </a:t>
            </a: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DO JARDIM</a:t>
            </a:r>
            <a:endParaRPr lang="pt-BR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sLB35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46663" y="2899712"/>
            <a:ext cx="15794674" cy="4487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878"/>
              </a:lnSpc>
            </a:pPr>
            <a:r>
              <a:rPr lang="pt-BR" sz="7396" b="1" dirty="0" smtClean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A </a:t>
            </a:r>
            <a:r>
              <a:rPr lang="pt-BR" sz="7396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maioria das pessoas – inclusive nós, cristãos – encara o trabalho como algo penoso e doloroso. Mas será essa a visão bíblica sobre o trabalho? Como o podemos encarar? </a:t>
            </a:r>
            <a:endParaRPr lang="en-US" sz="7396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sLB350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238532" y="3031883"/>
            <a:ext cx="12696668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440"/>
              </a:lnSpc>
            </a:pPr>
            <a:r>
              <a:rPr lang="en-US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1. </a:t>
            </a:r>
            <a:r>
              <a:rPr lang="pt-BR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A criação do ser humano</a:t>
            </a:r>
            <a:endParaRPr lang="en-US" sz="8000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055831" y="4706225"/>
            <a:ext cx="13107969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440"/>
              </a:lnSpc>
            </a:pPr>
            <a:r>
              <a:rPr lang="en-US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 2. </a:t>
            </a:r>
            <a:r>
              <a:rPr lang="pt-BR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A morada do ser humano</a:t>
            </a:r>
            <a:endParaRPr lang="en-US" sz="8000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324256" y="6380721"/>
            <a:ext cx="12610943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440"/>
              </a:lnSpc>
            </a:pPr>
            <a:r>
              <a:rPr lang="en-US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3. </a:t>
            </a:r>
            <a:r>
              <a:rPr lang="pt-BR" sz="8000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A missão do ser humano</a:t>
            </a:r>
            <a:endParaRPr lang="en-US" sz="8000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517056" y="-440804"/>
            <a:ext cx="4362165" cy="2939009"/>
          </a:xfrm>
          <a:custGeom>
            <a:avLst/>
            <a:gdLst/>
            <a:ahLst/>
            <a:cxnLst/>
            <a:rect l="l" t="t" r="r" b="b"/>
            <a:pathLst>
              <a:path w="4362165" h="2939009">
                <a:moveTo>
                  <a:pt x="0" y="0"/>
                </a:moveTo>
                <a:lnTo>
                  <a:pt x="4362165" y="0"/>
                </a:lnTo>
                <a:lnTo>
                  <a:pt x="4362165" y="2939008"/>
                </a:lnTo>
                <a:lnTo>
                  <a:pt x="0" y="29390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368001" y="729012"/>
            <a:ext cx="4814031" cy="102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192"/>
              </a:lnSpc>
            </a:pPr>
            <a:r>
              <a:rPr lang="en-US" sz="8173" b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Perguntas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68001" y="1636356"/>
            <a:ext cx="13489765" cy="8120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02"/>
              </a:lnSpc>
            </a:pPr>
            <a:r>
              <a:rPr lang="pt-BR" sz="398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01. Com base no primeiro parágrafo do comentário anterior, comente sobre como o mundo grego antigo, especialmente os filósofos, encaravam o trabalho. Será essa a visão bíblica? </a:t>
            </a:r>
          </a:p>
          <a:p>
            <a:pPr algn="just">
              <a:lnSpc>
                <a:spcPts val="3502"/>
              </a:lnSpc>
            </a:pPr>
            <a:endParaRPr lang="pt-BR" sz="3980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  <a:p>
            <a:pPr algn="just">
              <a:lnSpc>
                <a:spcPts val="3502"/>
              </a:lnSpc>
            </a:pPr>
            <a:r>
              <a:rPr lang="pt-BR" sz="398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02. Com base em </a:t>
            </a:r>
            <a:r>
              <a:rPr lang="pt-BR" sz="3980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Gn</a:t>
            </a:r>
            <a:r>
              <a:rPr lang="pt-BR" sz="398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1:26-27, 2:7 e no item 1 do comentário anterior, fale sobre as três marcas peculiares da criação de Adão, o primeiro trabalhador. </a:t>
            </a:r>
          </a:p>
          <a:p>
            <a:pPr algn="just">
              <a:lnSpc>
                <a:spcPts val="3502"/>
              </a:lnSpc>
            </a:pPr>
            <a:endParaRPr lang="pt-BR" sz="3980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  <a:p>
            <a:pPr algn="just">
              <a:lnSpc>
                <a:spcPts val="3502"/>
              </a:lnSpc>
            </a:pPr>
            <a:r>
              <a:rPr lang="pt-BR" sz="398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03. Com base em </a:t>
            </a:r>
            <a:r>
              <a:rPr lang="pt-BR" sz="3980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Gn</a:t>
            </a:r>
            <a:r>
              <a:rPr lang="pt-BR" sz="398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2:8-14 e no item 2 do comentário anterior, fale sobre as três qualidades da morada do ser humano, evidenciadas nesse texto. Naquele lugar, havia espaço para a preguiça?</a:t>
            </a:r>
          </a:p>
          <a:p>
            <a:pPr algn="just">
              <a:lnSpc>
                <a:spcPts val="3502"/>
              </a:lnSpc>
            </a:pPr>
            <a:endParaRPr lang="pt-BR" sz="3980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  <a:p>
            <a:pPr algn="just">
              <a:lnSpc>
                <a:spcPts val="3502"/>
              </a:lnSpc>
            </a:pPr>
            <a:r>
              <a:rPr lang="pt-BR" sz="398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04. Com base em </a:t>
            </a:r>
            <a:r>
              <a:rPr lang="pt-BR" sz="3980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Gn</a:t>
            </a:r>
            <a:r>
              <a:rPr lang="pt-BR" sz="398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2:15, 3:17 e no item 3 do comentário anterior, fale sobre as três características marcantes da missão do homem, no jardim do Éden. Responda também: o que foi amaldiçoado em </a:t>
            </a:r>
            <a:r>
              <a:rPr lang="pt-BR" sz="3980" b="1" dirty="0" err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Gn</a:t>
            </a:r>
            <a:r>
              <a:rPr lang="pt-BR" sz="398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3:17</a:t>
            </a:r>
            <a:r>
              <a:rPr lang="pt-BR" sz="3980" b="1" dirty="0" smtClean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?</a:t>
            </a:r>
            <a:endParaRPr lang="pt-BR" sz="3980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810020" y="1550702"/>
            <a:ext cx="6028182" cy="8229600"/>
          </a:xfrm>
          <a:custGeom>
            <a:avLst/>
            <a:gdLst/>
            <a:ahLst/>
            <a:cxnLst/>
            <a:rect l="l" t="t" r="r" b="b"/>
            <a:pathLst>
              <a:path w="6028182" h="8229600">
                <a:moveTo>
                  <a:pt x="0" y="0"/>
                </a:moveTo>
                <a:lnTo>
                  <a:pt x="6028182" y="0"/>
                </a:lnTo>
                <a:lnTo>
                  <a:pt x="602818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29304" y="3959019"/>
            <a:ext cx="9596522" cy="3067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II–Lições para viver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61035" y="2705100"/>
            <a:ext cx="14365930" cy="894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509"/>
              </a:lnSpc>
            </a:pPr>
            <a:r>
              <a:rPr lang="en-US" sz="6999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1</a:t>
            </a:r>
            <a:r>
              <a:rPr lang="en-US" sz="6999" b="1" dirty="0" smtClean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.</a:t>
            </a:r>
            <a:r>
              <a:rPr lang="pt-BR" sz="6999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 Encare o trabalho com seriedade.</a:t>
            </a:r>
            <a:r>
              <a:rPr lang="en-US" sz="6999" b="1" dirty="0" smtClean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  </a:t>
            </a:r>
            <a:endParaRPr lang="en-US" sz="6999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429000" y="3853512"/>
            <a:ext cx="11967687" cy="4167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523"/>
              </a:lnSpc>
            </a:pPr>
            <a:r>
              <a:rPr lang="pt-BR" sz="7014" b="1" dirty="0">
                <a:solidFill>
                  <a:srgbClr val="000000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Não trabalhe apenas para preencher o tempo, </a:t>
            </a:r>
            <a:r>
              <a:rPr lang="pt-BR" sz="7014" b="1" dirty="0" smtClean="0">
                <a:solidFill>
                  <a:srgbClr val="000000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mas </a:t>
            </a:r>
            <a:r>
              <a:rPr lang="pt-BR" sz="7014" b="1" dirty="0">
                <a:solidFill>
                  <a:srgbClr val="000000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para ter satisfação, sabendo que você coopera com Deus e que ele merece o melhor.</a:t>
            </a:r>
            <a:endParaRPr lang="en-US" sz="7014" b="1" dirty="0">
              <a:solidFill>
                <a:srgbClr val="000000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133600" y="2400300"/>
            <a:ext cx="14365930" cy="833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509"/>
              </a:lnSpc>
            </a:pPr>
            <a:r>
              <a:rPr lang="en-US" sz="6999" b="1" dirty="0" smtClean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2. </a:t>
            </a:r>
            <a:r>
              <a:rPr lang="pt-BR" sz="6999" b="1" dirty="0">
                <a:solidFill>
                  <a:srgbClr val="B4C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onjelly Bold"/>
                <a:ea typeface="Moonjelly Bold"/>
                <a:cs typeface="Moonjelly Bold"/>
                <a:sym typeface="Moonjelly Bold"/>
              </a:rPr>
              <a:t>Encare o trabalho com equilíbrio. </a:t>
            </a:r>
            <a:endParaRPr lang="en-US" sz="6999" b="1" dirty="0">
              <a:solidFill>
                <a:srgbClr val="B4CA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160156" y="3695700"/>
            <a:ext cx="11967687" cy="5062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523"/>
              </a:lnSpc>
            </a:pPr>
            <a:r>
              <a:rPr lang="pt-BR" sz="7014" b="1" dirty="0" smtClean="0">
                <a:solidFill>
                  <a:srgbClr val="000000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Observando </a:t>
            </a:r>
            <a:r>
              <a:rPr lang="pt-BR" sz="7014" b="1" dirty="0">
                <a:solidFill>
                  <a:srgbClr val="000000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o sábado, os seres humanos se lembram de que a razão última da vida não é o trabalho, mas Deus, o criador, e reservam tempo para adorá-lo. </a:t>
            </a:r>
            <a:endParaRPr lang="en-US" sz="7014" b="1" dirty="0">
              <a:solidFill>
                <a:srgbClr val="000000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97235" y="1028700"/>
            <a:ext cx="3362065" cy="3590991"/>
          </a:xfrm>
          <a:custGeom>
            <a:avLst/>
            <a:gdLst/>
            <a:ahLst/>
            <a:cxnLst/>
            <a:rect l="l" t="t" r="r" b="b"/>
            <a:pathLst>
              <a:path w="3362065" h="3590991">
                <a:moveTo>
                  <a:pt x="0" y="0"/>
                </a:moveTo>
                <a:lnTo>
                  <a:pt x="3362065" y="0"/>
                </a:lnTo>
                <a:lnTo>
                  <a:pt x="3362065" y="3590991"/>
                </a:lnTo>
                <a:lnTo>
                  <a:pt x="0" y="35909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2367571"/>
            <a:ext cx="9799812" cy="1141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922"/>
              </a:lnSpc>
            </a:pPr>
            <a:r>
              <a:rPr lang="en-US" sz="9003" b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Desafio da semana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4105489"/>
            <a:ext cx="12213013" cy="3462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600"/>
              </a:lnSpc>
            </a:pPr>
            <a:r>
              <a:rPr lang="pt-BR" sz="7500" b="1" dirty="0" smtClean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Seu </a:t>
            </a:r>
            <a:r>
              <a:rPr lang="pt-BR" sz="7500" b="1" dirty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desafio para esta semana será o de orar por sua vida profissional. </a:t>
            </a:r>
          </a:p>
          <a:p>
            <a:pPr algn="just">
              <a:lnSpc>
                <a:spcPts val="6600"/>
              </a:lnSpc>
            </a:pPr>
            <a:endParaRPr lang="en-US" sz="7500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701735" y="1357417"/>
            <a:ext cx="3238439" cy="4919148"/>
          </a:xfrm>
          <a:custGeom>
            <a:avLst/>
            <a:gdLst/>
            <a:ahLst/>
            <a:cxnLst/>
            <a:rect l="l" t="t" r="r" b="b"/>
            <a:pathLst>
              <a:path w="3238439" h="4919148">
                <a:moveTo>
                  <a:pt x="0" y="0"/>
                </a:moveTo>
                <a:lnTo>
                  <a:pt x="3238439" y="0"/>
                </a:lnTo>
                <a:lnTo>
                  <a:pt x="3238439" y="4919148"/>
                </a:lnTo>
                <a:lnTo>
                  <a:pt x="0" y="49191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40131" y="6766540"/>
            <a:ext cx="7717316" cy="3067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58"/>
              </a:lnSpc>
            </a:pPr>
            <a:r>
              <a:rPr lang="en-US" sz="12907" b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PRÓXIMO ESTUDO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77400" y="5029779"/>
            <a:ext cx="7581900" cy="2026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922"/>
              </a:lnSpc>
            </a:pPr>
            <a:r>
              <a:rPr lang="en-US" sz="9003" b="1" dirty="0" smtClean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03. O </a:t>
            </a:r>
            <a:r>
              <a:rPr lang="en-US" sz="9003" b="1" dirty="0" err="1" smtClean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primeiro</a:t>
            </a:r>
            <a:r>
              <a:rPr lang="en-US" sz="9003" b="1" dirty="0" smtClean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 </a:t>
            </a:r>
            <a:r>
              <a:rPr lang="en-US" sz="9003" b="1" dirty="0" err="1" smtClean="0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casamento</a:t>
            </a:r>
            <a:endParaRPr lang="en-US" sz="9003" b="1" dirty="0">
              <a:solidFill>
                <a:srgbClr val="DCDDDA"/>
              </a:solidFill>
              <a:latin typeface="Moonjelly Bold"/>
              <a:ea typeface="Moonjelly Bold"/>
              <a:cs typeface="Moonjelly Bold"/>
              <a:sym typeface="Moonjell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44480" y="4732046"/>
            <a:ext cx="15399040" cy="1041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00"/>
              </a:lnSpc>
            </a:pPr>
            <a:r>
              <a:rPr lang="en-US" sz="8295" b="1">
                <a:solidFill>
                  <a:srgbClr val="DCDDDA"/>
                </a:solidFill>
                <a:latin typeface="Moonjelly Bold"/>
                <a:ea typeface="Moonjelly Bold"/>
                <a:cs typeface="Moonjelly Bold"/>
                <a:sym typeface="Moonjelly Bold"/>
              </a:rPr>
              <a:t>www.editorapromessa.com.br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341</Words>
  <Application>Microsoft Office PowerPoint</Application>
  <PresentationFormat>Personalizar</PresentationFormat>
  <Paragraphs>25</Paragraphs>
  <Slides>13</Slides>
  <Notes>0</Notes>
  <HiddenSlides>0</HiddenSlides>
  <MMClips>2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Arial</vt:lpstr>
      <vt:lpstr>Calibri</vt:lpstr>
      <vt:lpstr>Moonjelly 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SlidesLB350</dc:title>
  <dc:creator>Usuario</dc:creator>
  <cp:lastModifiedBy>Usuario</cp:lastModifiedBy>
  <cp:revision>10</cp:revision>
  <dcterms:created xsi:type="dcterms:W3CDTF">2006-08-16T00:00:00Z</dcterms:created>
  <dcterms:modified xsi:type="dcterms:W3CDTF">2025-01-07T21:52:19Z</dcterms:modified>
  <dc:identifier>DAGSF2782lg</dc:identifier>
</cp:coreProperties>
</file>