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8288000" cy="10287000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Chunk Five" panose="020B0604020202020204" charset="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6" d="100"/>
          <a:sy n="46" d="100"/>
        </p:scale>
        <p:origin x="756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268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10.png"/><Relationship Id="rId4" Type="http://schemas.openxmlformats.org/officeDocument/2006/relationships/image" Target="../media/image1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 rot="-5400000">
            <a:off x="299456" y="6363555"/>
            <a:ext cx="2595289" cy="3194201"/>
            <a:chOff x="0" y="0"/>
            <a:chExt cx="6604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793731"/>
                  </a:moveTo>
                  <a:cubicBezTo>
                    <a:pt x="254109" y="805245"/>
                    <a:pt x="292600" y="812800"/>
                    <a:pt x="330378" y="812800"/>
                  </a:cubicBezTo>
                  <a:cubicBezTo>
                    <a:pt x="368157" y="812800"/>
                    <a:pt x="404509" y="806323"/>
                    <a:pt x="438009" y="794809"/>
                  </a:cubicBezTo>
                  <a:cubicBezTo>
                    <a:pt x="438723" y="794450"/>
                    <a:pt x="439435" y="794450"/>
                    <a:pt x="440148" y="794090"/>
                  </a:cubicBezTo>
                  <a:cubicBezTo>
                    <a:pt x="565955" y="748035"/>
                    <a:pt x="658618" y="626421"/>
                    <a:pt x="660400" y="484298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483939"/>
                  </a:lnTo>
                  <a:cubicBezTo>
                    <a:pt x="1782" y="627140"/>
                    <a:pt x="93019" y="748755"/>
                    <a:pt x="220252" y="793731"/>
                  </a:cubicBezTo>
                  <a:close/>
                </a:path>
              </a:pathLst>
            </a:custGeom>
            <a:solidFill>
              <a:srgbClr val="E18C34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6604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67987" y="6515100"/>
            <a:ext cx="2082893" cy="2848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969"/>
              </a:lnSpc>
            </a:pPr>
            <a:r>
              <a:rPr lang="en-US" sz="14978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01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001000" y="1028700"/>
            <a:ext cx="10287000" cy="9258300"/>
          </a:xfrm>
          <a:custGeom>
            <a:avLst/>
            <a:gdLst/>
            <a:ahLst/>
            <a:cxnLst/>
            <a:rect l="l" t="t" r="r" b="b"/>
            <a:pathLst>
              <a:path w="10287000" h="9258300">
                <a:moveTo>
                  <a:pt x="0" y="0"/>
                </a:moveTo>
                <a:lnTo>
                  <a:pt x="10287000" y="0"/>
                </a:lnTo>
                <a:lnTo>
                  <a:pt x="10287000" y="9258300"/>
                </a:lnTo>
                <a:lnTo>
                  <a:pt x="0" y="92583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9305" r="-5525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450129" y="4634490"/>
            <a:ext cx="13922232" cy="30795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679"/>
              </a:lnSpc>
            </a:pPr>
            <a:r>
              <a:rPr lang="en-US" sz="11797" dirty="0" err="1" smtClean="0">
                <a:solidFill>
                  <a:srgbClr val="E18C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nk Five"/>
                <a:ea typeface="Chunk Five"/>
                <a:cs typeface="Chunk Five"/>
                <a:sym typeface="Chunk Five"/>
              </a:rPr>
              <a:t>Por</a:t>
            </a:r>
            <a:r>
              <a:rPr lang="en-US" sz="11797" dirty="0" smtClean="0">
                <a:solidFill>
                  <a:srgbClr val="E18C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nk Five"/>
                <a:ea typeface="Chunk Five"/>
                <a:cs typeface="Chunk Five"/>
                <a:sym typeface="Chunk Five"/>
              </a:rPr>
              <a:t> que </a:t>
            </a:r>
            <a:r>
              <a:rPr lang="en-US" sz="11797" dirty="0" err="1">
                <a:solidFill>
                  <a:srgbClr val="E18C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nk Five"/>
                <a:ea typeface="Chunk Five"/>
                <a:cs typeface="Chunk Five"/>
                <a:sym typeface="Chunk Five"/>
              </a:rPr>
              <a:t>e</a:t>
            </a:r>
            <a:r>
              <a:rPr lang="en-US" sz="11797" dirty="0" err="1" smtClean="0">
                <a:solidFill>
                  <a:srgbClr val="E18C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nk Five"/>
                <a:ea typeface="Chunk Five"/>
                <a:cs typeface="Chunk Five"/>
                <a:sym typeface="Chunk Five"/>
              </a:rPr>
              <a:t>stamos</a:t>
            </a:r>
            <a:r>
              <a:rPr lang="en-US" sz="11797" dirty="0" smtClean="0">
                <a:solidFill>
                  <a:srgbClr val="E18C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nk Five"/>
                <a:ea typeface="Chunk Five"/>
                <a:cs typeface="Chunk Five"/>
                <a:sym typeface="Chunk Five"/>
              </a:rPr>
              <a:t> </a:t>
            </a:r>
            <a:r>
              <a:rPr lang="en-US" sz="11797" dirty="0" err="1">
                <a:solidFill>
                  <a:srgbClr val="E18C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nk Five"/>
                <a:ea typeface="Chunk Five"/>
                <a:cs typeface="Chunk Five"/>
                <a:sym typeface="Chunk Five"/>
              </a:rPr>
              <a:t>a</a:t>
            </a:r>
            <a:r>
              <a:rPr lang="en-US" sz="11797" dirty="0" err="1" smtClean="0">
                <a:solidFill>
                  <a:srgbClr val="E18C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nk Five"/>
                <a:ea typeface="Chunk Five"/>
                <a:cs typeface="Chunk Five"/>
                <a:sym typeface="Chunk Five"/>
              </a:rPr>
              <a:t>qui</a:t>
            </a:r>
            <a:r>
              <a:rPr lang="en-US" sz="11797" dirty="0" smtClean="0">
                <a:solidFill>
                  <a:srgbClr val="E18C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nk Five"/>
                <a:ea typeface="Chunk Five"/>
                <a:cs typeface="Chunk Five"/>
                <a:sym typeface="Chunk Five"/>
              </a:rPr>
              <a:t>?</a:t>
            </a:r>
            <a:endParaRPr lang="en-US" sz="11797" dirty="0">
              <a:solidFill>
                <a:srgbClr val="E18C3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hunk Five"/>
              <a:ea typeface="Chunk Five"/>
              <a:cs typeface="Chunk Five"/>
              <a:sym typeface="Chunk Five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450129" y="3862965"/>
            <a:ext cx="2694397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50"/>
              </a:lnSpc>
            </a:pPr>
            <a:r>
              <a:rPr lang="en-US" sz="500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lição 01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50693" y="0"/>
            <a:ext cx="15908607" cy="10287000"/>
          </a:xfrm>
          <a:custGeom>
            <a:avLst/>
            <a:gdLst/>
            <a:ahLst/>
            <a:cxnLst/>
            <a:rect l="l" t="t" r="r" b="b"/>
            <a:pathLst>
              <a:path w="15908607" h="10287000">
                <a:moveTo>
                  <a:pt x="0" y="0"/>
                </a:moveTo>
                <a:lnTo>
                  <a:pt x="15908607" y="0"/>
                </a:lnTo>
                <a:lnTo>
                  <a:pt x="15908607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016" r="-1016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028700" y="3523242"/>
            <a:ext cx="13966332" cy="3179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940"/>
              </a:lnSpc>
            </a:pPr>
            <a:r>
              <a:rPr lang="en-US" sz="6000" dirty="0">
                <a:solidFill>
                  <a:srgbClr val="E18C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nk Five"/>
                <a:ea typeface="Chunk Five"/>
                <a:cs typeface="Chunk Five"/>
                <a:sym typeface="Chunk Five"/>
              </a:rPr>
              <a:t>Agora </a:t>
            </a:r>
            <a:r>
              <a:rPr lang="en-US" sz="6000" dirty="0" err="1">
                <a:solidFill>
                  <a:srgbClr val="E18C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nk Five"/>
                <a:ea typeface="Chunk Five"/>
                <a:cs typeface="Chunk Five"/>
                <a:sym typeface="Chunk Five"/>
              </a:rPr>
              <a:t>eu</a:t>
            </a:r>
            <a:r>
              <a:rPr lang="en-US" sz="6000" dirty="0">
                <a:solidFill>
                  <a:srgbClr val="E18C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nk Five"/>
                <a:ea typeface="Chunk Five"/>
                <a:cs typeface="Chunk Five"/>
                <a:sym typeface="Chunk Five"/>
              </a:rPr>
              <a:t> </a:t>
            </a:r>
            <a:r>
              <a:rPr lang="en-US" sz="6000" dirty="0" err="1">
                <a:solidFill>
                  <a:srgbClr val="E18C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nk Five"/>
                <a:ea typeface="Chunk Five"/>
                <a:cs typeface="Chunk Five"/>
                <a:sym typeface="Chunk Five"/>
              </a:rPr>
              <a:t>lhe</a:t>
            </a:r>
            <a:r>
              <a:rPr lang="en-US" sz="6000" dirty="0">
                <a:solidFill>
                  <a:srgbClr val="E18C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nk Five"/>
                <a:ea typeface="Chunk Five"/>
                <a:cs typeface="Chunk Five"/>
                <a:sym typeface="Chunk Five"/>
              </a:rPr>
              <a:t> </a:t>
            </a:r>
            <a:r>
              <a:rPr lang="en-US" sz="6000" dirty="0" err="1">
                <a:solidFill>
                  <a:srgbClr val="E18C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nk Five"/>
                <a:ea typeface="Chunk Five"/>
                <a:cs typeface="Chunk Five"/>
                <a:sym typeface="Chunk Five"/>
              </a:rPr>
              <a:t>digo</a:t>
            </a:r>
            <a:r>
              <a:rPr lang="en-US" sz="6000" dirty="0">
                <a:solidFill>
                  <a:srgbClr val="E18C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nk Five"/>
                <a:ea typeface="Chunk Five"/>
                <a:cs typeface="Chunk Five"/>
                <a:sym typeface="Chunk Five"/>
              </a:rPr>
              <a:t> que </a:t>
            </a:r>
            <a:r>
              <a:rPr lang="en-US" sz="6000" dirty="0" err="1">
                <a:solidFill>
                  <a:srgbClr val="E18C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nk Five"/>
                <a:ea typeface="Chunk Five"/>
                <a:cs typeface="Chunk Five"/>
                <a:sym typeface="Chunk Five"/>
              </a:rPr>
              <a:t>você</a:t>
            </a:r>
            <a:r>
              <a:rPr lang="en-US" sz="6000" dirty="0">
                <a:solidFill>
                  <a:srgbClr val="E18C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nk Five"/>
                <a:ea typeface="Chunk Five"/>
                <a:cs typeface="Chunk Five"/>
                <a:sym typeface="Chunk Five"/>
              </a:rPr>
              <a:t> é Pedro, e </a:t>
            </a:r>
            <a:r>
              <a:rPr lang="en-US" sz="6000" dirty="0" err="1">
                <a:solidFill>
                  <a:srgbClr val="E18C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nk Five"/>
                <a:ea typeface="Chunk Five"/>
                <a:cs typeface="Chunk Five"/>
                <a:sym typeface="Chunk Five"/>
              </a:rPr>
              <a:t>sobre</a:t>
            </a:r>
            <a:r>
              <a:rPr lang="en-US" sz="6000" dirty="0">
                <a:solidFill>
                  <a:srgbClr val="E18C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nk Five"/>
                <a:ea typeface="Chunk Five"/>
                <a:cs typeface="Chunk Five"/>
                <a:sym typeface="Chunk Five"/>
              </a:rPr>
              <a:t> </a:t>
            </a:r>
            <a:r>
              <a:rPr lang="en-US" sz="6000" dirty="0" err="1">
                <a:solidFill>
                  <a:srgbClr val="E18C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nk Five"/>
                <a:ea typeface="Chunk Five"/>
                <a:cs typeface="Chunk Five"/>
                <a:sym typeface="Chunk Five"/>
              </a:rPr>
              <a:t>esta</a:t>
            </a:r>
            <a:r>
              <a:rPr lang="en-US" sz="6000" dirty="0">
                <a:solidFill>
                  <a:srgbClr val="E18C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nk Five"/>
                <a:ea typeface="Chunk Five"/>
                <a:cs typeface="Chunk Five"/>
                <a:sym typeface="Chunk Five"/>
              </a:rPr>
              <a:t> </a:t>
            </a:r>
            <a:r>
              <a:rPr lang="en-US" sz="6000" dirty="0" err="1">
                <a:solidFill>
                  <a:srgbClr val="E18C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nk Five"/>
                <a:ea typeface="Chunk Five"/>
                <a:cs typeface="Chunk Five"/>
                <a:sym typeface="Chunk Five"/>
              </a:rPr>
              <a:t>pedra</a:t>
            </a:r>
            <a:r>
              <a:rPr lang="en-US" sz="6000" dirty="0">
                <a:solidFill>
                  <a:srgbClr val="E18C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nk Five"/>
                <a:ea typeface="Chunk Five"/>
                <a:cs typeface="Chunk Five"/>
                <a:sym typeface="Chunk Five"/>
              </a:rPr>
              <a:t> </a:t>
            </a:r>
            <a:r>
              <a:rPr lang="en-US" sz="6000" dirty="0" err="1">
                <a:solidFill>
                  <a:srgbClr val="E18C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nk Five"/>
                <a:ea typeface="Chunk Five"/>
                <a:cs typeface="Chunk Five"/>
                <a:sym typeface="Chunk Five"/>
              </a:rPr>
              <a:t>edificarei</a:t>
            </a:r>
            <a:r>
              <a:rPr lang="en-US" sz="6000" dirty="0">
                <a:solidFill>
                  <a:srgbClr val="E18C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nk Five"/>
                <a:ea typeface="Chunk Five"/>
                <a:cs typeface="Chunk Five"/>
                <a:sym typeface="Chunk Five"/>
              </a:rPr>
              <a:t> </a:t>
            </a:r>
            <a:r>
              <a:rPr lang="en-US" sz="6000" dirty="0" err="1">
                <a:solidFill>
                  <a:srgbClr val="E18C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nk Five"/>
                <a:ea typeface="Chunk Five"/>
                <a:cs typeface="Chunk Five"/>
                <a:sym typeface="Chunk Five"/>
              </a:rPr>
              <a:t>minha</a:t>
            </a:r>
            <a:r>
              <a:rPr lang="en-US" sz="6000" dirty="0">
                <a:solidFill>
                  <a:srgbClr val="E18C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nk Five"/>
                <a:ea typeface="Chunk Five"/>
                <a:cs typeface="Chunk Five"/>
                <a:sym typeface="Chunk Five"/>
              </a:rPr>
              <a:t> </a:t>
            </a:r>
            <a:r>
              <a:rPr lang="en-US" sz="6000" dirty="0" err="1">
                <a:solidFill>
                  <a:srgbClr val="E18C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nk Five"/>
                <a:ea typeface="Chunk Five"/>
                <a:cs typeface="Chunk Five"/>
                <a:sym typeface="Chunk Five"/>
              </a:rPr>
              <a:t>igreja</a:t>
            </a:r>
            <a:r>
              <a:rPr lang="en-US" sz="6000" dirty="0">
                <a:solidFill>
                  <a:srgbClr val="E18C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nk Five"/>
                <a:ea typeface="Chunk Five"/>
                <a:cs typeface="Chunk Five"/>
                <a:sym typeface="Chunk Five"/>
              </a:rPr>
              <a:t>, e as </a:t>
            </a:r>
            <a:r>
              <a:rPr lang="en-US" sz="6000" dirty="0" err="1">
                <a:solidFill>
                  <a:srgbClr val="E18C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nk Five"/>
                <a:ea typeface="Chunk Five"/>
                <a:cs typeface="Chunk Five"/>
                <a:sym typeface="Chunk Five"/>
              </a:rPr>
              <a:t>forças</a:t>
            </a:r>
            <a:r>
              <a:rPr lang="en-US" sz="6000" dirty="0">
                <a:solidFill>
                  <a:srgbClr val="E18C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nk Five"/>
                <a:ea typeface="Chunk Five"/>
                <a:cs typeface="Chunk Five"/>
                <a:sym typeface="Chunk Five"/>
              </a:rPr>
              <a:t> da </a:t>
            </a:r>
            <a:r>
              <a:rPr lang="en-US" sz="6000" dirty="0" err="1">
                <a:solidFill>
                  <a:srgbClr val="E18C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nk Five"/>
                <a:ea typeface="Chunk Five"/>
                <a:cs typeface="Chunk Five"/>
                <a:sym typeface="Chunk Five"/>
              </a:rPr>
              <a:t>morte</a:t>
            </a:r>
            <a:r>
              <a:rPr lang="en-US" sz="6000" dirty="0">
                <a:solidFill>
                  <a:srgbClr val="E18C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nk Five"/>
                <a:ea typeface="Chunk Five"/>
                <a:cs typeface="Chunk Five"/>
                <a:sym typeface="Chunk Five"/>
              </a:rPr>
              <a:t> </a:t>
            </a:r>
            <a:r>
              <a:rPr lang="en-US" sz="6000" dirty="0" err="1">
                <a:solidFill>
                  <a:srgbClr val="E18C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nk Five"/>
                <a:ea typeface="Chunk Five"/>
                <a:cs typeface="Chunk Five"/>
                <a:sym typeface="Chunk Five"/>
              </a:rPr>
              <a:t>não</a:t>
            </a:r>
            <a:r>
              <a:rPr lang="en-US" sz="6000" dirty="0">
                <a:solidFill>
                  <a:srgbClr val="E18C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nk Five"/>
                <a:ea typeface="Chunk Five"/>
                <a:cs typeface="Chunk Five"/>
                <a:sym typeface="Chunk Five"/>
              </a:rPr>
              <a:t> a </a:t>
            </a:r>
            <a:r>
              <a:rPr lang="en-US" sz="6000" dirty="0" err="1">
                <a:solidFill>
                  <a:srgbClr val="E18C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nk Five"/>
                <a:ea typeface="Chunk Five"/>
                <a:cs typeface="Chunk Five"/>
                <a:sym typeface="Chunk Five"/>
              </a:rPr>
              <a:t>conquistarão</a:t>
            </a:r>
            <a:r>
              <a:rPr lang="en-US" sz="6000" dirty="0">
                <a:solidFill>
                  <a:srgbClr val="E18C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nk Five"/>
                <a:ea typeface="Chunk Five"/>
                <a:cs typeface="Chunk Five"/>
                <a:sym typeface="Chunk Five"/>
              </a:rPr>
              <a:t>. (Mt 16:18 – NVT)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2547743"/>
            <a:ext cx="4004666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50"/>
              </a:lnSpc>
            </a:pPr>
            <a:r>
              <a:rPr lang="en-US" sz="500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Texto base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700" y="3279429"/>
            <a:ext cx="13448305" cy="4684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940"/>
              </a:lnSpc>
            </a:pPr>
            <a:r>
              <a:rPr lang="en-US" sz="600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Procuraremos uma resposta para a pergunta: Por que estamos aqui? Entender o sentido da igreja será o primeiro passo para tudo o mais que estudaremos ao longo deste trimestre.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2526954"/>
            <a:ext cx="4004666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50"/>
              </a:lnSpc>
            </a:pPr>
            <a:r>
              <a:rPr lang="en-US" sz="500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Introdução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204973" y="514350"/>
            <a:ext cx="8083027" cy="9258300"/>
          </a:xfrm>
          <a:custGeom>
            <a:avLst/>
            <a:gdLst/>
            <a:ahLst/>
            <a:cxnLst/>
            <a:rect l="l" t="t" r="r" b="b"/>
            <a:pathLst>
              <a:path w="8083027" h="9258300">
                <a:moveTo>
                  <a:pt x="0" y="0"/>
                </a:moveTo>
                <a:lnTo>
                  <a:pt x="8083027" y="0"/>
                </a:lnTo>
                <a:lnTo>
                  <a:pt x="8083027" y="9258300"/>
                </a:lnTo>
                <a:lnTo>
                  <a:pt x="0" y="92583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384" r="-20004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450129" y="4634490"/>
            <a:ext cx="13922232" cy="32578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679"/>
              </a:lnSpc>
            </a:pPr>
            <a:r>
              <a:rPr lang="en-US" sz="11797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I. Aprofundando o tema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700" y="1969579"/>
            <a:ext cx="6600453" cy="11160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50"/>
              </a:lnSpc>
            </a:pPr>
            <a:r>
              <a:rPr lang="en-US" sz="7323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1. </a:t>
            </a:r>
            <a:r>
              <a:rPr lang="en-US" sz="7323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Identidade</a:t>
            </a:r>
            <a:endParaRPr lang="en-US" sz="7323" dirty="0">
              <a:solidFill>
                <a:srgbClr val="000000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028700" y="3797503"/>
            <a:ext cx="6600453" cy="11160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50"/>
              </a:lnSpc>
            </a:pPr>
            <a:r>
              <a:rPr lang="en-US" sz="7323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2. </a:t>
            </a:r>
            <a:r>
              <a:rPr lang="en-US" sz="7323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Adoração</a:t>
            </a:r>
            <a:endParaRPr lang="en-US" sz="7323" dirty="0">
              <a:solidFill>
                <a:srgbClr val="000000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028700" y="5456627"/>
            <a:ext cx="6600453" cy="11160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50"/>
              </a:lnSpc>
            </a:pPr>
            <a:r>
              <a:rPr lang="en-US" sz="7323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3. </a:t>
            </a:r>
            <a:r>
              <a:rPr lang="en-US" sz="7323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Edificação</a:t>
            </a:r>
            <a:endParaRPr lang="en-US" sz="7323" dirty="0">
              <a:solidFill>
                <a:srgbClr val="000000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7201349"/>
            <a:ext cx="7376259" cy="11160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50"/>
              </a:lnSpc>
            </a:pPr>
            <a:r>
              <a:rPr lang="en-US" sz="7323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4. </a:t>
            </a:r>
            <a:r>
              <a:rPr lang="en-US" sz="7323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Evangelismo</a:t>
            </a:r>
            <a:endParaRPr lang="en-US" sz="7323" dirty="0">
              <a:solidFill>
                <a:srgbClr val="000000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857468" y="788978"/>
            <a:ext cx="16573064" cy="8536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959"/>
              </a:lnSpc>
            </a:pPr>
            <a:r>
              <a:rPr lang="en-US" sz="3999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01. </a:t>
            </a:r>
            <a:r>
              <a:rPr lang="en-US" sz="3999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Qual</a:t>
            </a:r>
            <a:r>
              <a:rPr lang="en-US" sz="3999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 é a </a:t>
            </a:r>
            <a:r>
              <a:rPr lang="en-US" sz="3999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importância</a:t>
            </a:r>
            <a:r>
              <a:rPr lang="en-US" sz="3999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 de </a:t>
            </a:r>
            <a:r>
              <a:rPr lang="en-US" sz="3999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compreender</a:t>
            </a:r>
            <a:r>
              <a:rPr lang="en-US" sz="3999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 a </a:t>
            </a:r>
            <a:r>
              <a:rPr lang="en-US" sz="3999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origem</a:t>
            </a:r>
            <a:r>
              <a:rPr lang="en-US" sz="3999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 e o </a:t>
            </a:r>
            <a:r>
              <a:rPr lang="en-US" sz="3999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significado</a:t>
            </a:r>
            <a:r>
              <a:rPr lang="en-US" sz="3999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 da </a:t>
            </a:r>
            <a:r>
              <a:rPr lang="en-US" sz="3999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palavra</a:t>
            </a:r>
            <a:r>
              <a:rPr lang="en-US" sz="3999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 “</a:t>
            </a:r>
            <a:r>
              <a:rPr lang="en-US" sz="3999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igreja</a:t>
            </a:r>
            <a:r>
              <a:rPr lang="en-US" sz="3999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” </a:t>
            </a:r>
            <a:r>
              <a:rPr lang="en-US" sz="3999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em</a:t>
            </a:r>
            <a:r>
              <a:rPr lang="en-US" sz="3999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 Mt 16:18 </a:t>
            </a:r>
            <a:r>
              <a:rPr lang="en-US" sz="3999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em</a:t>
            </a:r>
            <a:r>
              <a:rPr lang="en-US" sz="3999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referência</a:t>
            </a:r>
            <a:r>
              <a:rPr lang="en-US" sz="3999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ao</a:t>
            </a:r>
            <a:r>
              <a:rPr lang="en-US" sz="3999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 Antigo </a:t>
            </a:r>
            <a:r>
              <a:rPr lang="en-US" sz="3999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Testamento</a:t>
            </a:r>
            <a:r>
              <a:rPr lang="en-US" sz="3999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? </a:t>
            </a:r>
            <a:r>
              <a:rPr lang="en-US" sz="3999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Qual</a:t>
            </a:r>
            <a:r>
              <a:rPr lang="en-US" sz="3999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sua</a:t>
            </a:r>
            <a:r>
              <a:rPr lang="en-US" sz="3999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identidade</a:t>
            </a:r>
            <a:r>
              <a:rPr lang="en-US" sz="3999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? Utilize o item 1. </a:t>
            </a:r>
          </a:p>
          <a:p>
            <a:pPr algn="just">
              <a:lnSpc>
                <a:spcPts val="3959"/>
              </a:lnSpc>
            </a:pPr>
            <a:endParaRPr lang="en-US" sz="3999" dirty="0">
              <a:solidFill>
                <a:srgbClr val="000000"/>
              </a:solidFill>
              <a:latin typeface="Chunk Five"/>
              <a:ea typeface="Chunk Five"/>
              <a:cs typeface="Chunk Five"/>
              <a:sym typeface="Chunk Five"/>
            </a:endParaRPr>
          </a:p>
          <a:p>
            <a:pPr algn="just">
              <a:lnSpc>
                <a:spcPts val="3959"/>
              </a:lnSpc>
            </a:pPr>
            <a:r>
              <a:rPr lang="en-US" sz="3999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02. Leia </a:t>
            </a:r>
            <a:r>
              <a:rPr lang="en-US" sz="3999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Sl</a:t>
            </a:r>
            <a:r>
              <a:rPr lang="en-US" sz="3999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 96:3-4; Is 43:7; 49:3; Jo 4:23-24; At 2:42; Rm 12:1; 1 Co 10:31; e </a:t>
            </a:r>
            <a:r>
              <a:rPr lang="en-US" sz="3999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Ap</a:t>
            </a:r>
            <a:r>
              <a:rPr lang="en-US" sz="3999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 5:9-14 e </a:t>
            </a:r>
            <a:r>
              <a:rPr lang="en-US" sz="3999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responda</a:t>
            </a:r>
            <a:r>
              <a:rPr lang="en-US" sz="3999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: </a:t>
            </a:r>
            <a:r>
              <a:rPr lang="en-US" sz="3999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Qual</a:t>
            </a:r>
            <a:r>
              <a:rPr lang="en-US" sz="3999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 a </a:t>
            </a:r>
            <a:r>
              <a:rPr lang="en-US" sz="3999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relação</a:t>
            </a:r>
            <a:r>
              <a:rPr lang="en-US" sz="3999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 entre </a:t>
            </a:r>
            <a:r>
              <a:rPr lang="en-US" sz="3999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missão</a:t>
            </a:r>
            <a:r>
              <a:rPr lang="en-US" sz="3999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 e </a:t>
            </a:r>
            <a:r>
              <a:rPr lang="en-US" sz="3999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adoração</a:t>
            </a:r>
            <a:r>
              <a:rPr lang="en-US" sz="3999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? O que </a:t>
            </a:r>
            <a:r>
              <a:rPr lang="en-US" sz="3999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envolve</a:t>
            </a:r>
            <a:r>
              <a:rPr lang="en-US" sz="3999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 a </a:t>
            </a:r>
            <a:r>
              <a:rPr lang="en-US" sz="3999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adoração</a:t>
            </a:r>
            <a:r>
              <a:rPr lang="en-US" sz="3999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? </a:t>
            </a:r>
          </a:p>
          <a:p>
            <a:pPr algn="just">
              <a:lnSpc>
                <a:spcPts val="3959"/>
              </a:lnSpc>
            </a:pPr>
            <a:endParaRPr lang="en-US" sz="3999" dirty="0">
              <a:solidFill>
                <a:srgbClr val="000000"/>
              </a:solidFill>
              <a:latin typeface="Chunk Five"/>
              <a:ea typeface="Chunk Five"/>
              <a:cs typeface="Chunk Five"/>
              <a:sym typeface="Chunk Five"/>
            </a:endParaRPr>
          </a:p>
          <a:p>
            <a:pPr algn="just">
              <a:lnSpc>
                <a:spcPts val="3959"/>
              </a:lnSpc>
            </a:pPr>
            <a:r>
              <a:rPr lang="en-US" sz="3999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03. Com base no item 3 </a:t>
            </a:r>
            <a:r>
              <a:rPr lang="en-US" sz="3999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responda</a:t>
            </a:r>
            <a:r>
              <a:rPr lang="en-US" sz="3999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: De que </a:t>
            </a:r>
            <a:r>
              <a:rPr lang="en-US" sz="3999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maneiras</a:t>
            </a:r>
            <a:r>
              <a:rPr lang="en-US" sz="3999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práticas</a:t>
            </a:r>
            <a:r>
              <a:rPr lang="en-US" sz="3999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 a </a:t>
            </a:r>
            <a:r>
              <a:rPr lang="en-US" sz="3999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igreja</a:t>
            </a:r>
            <a:r>
              <a:rPr lang="en-US" sz="3999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deve</a:t>
            </a:r>
            <a:r>
              <a:rPr lang="en-US" sz="3999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viver</a:t>
            </a:r>
            <a:r>
              <a:rPr lang="en-US" sz="3999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sua</a:t>
            </a:r>
            <a:r>
              <a:rPr lang="en-US" sz="3999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missão</a:t>
            </a:r>
            <a:r>
              <a:rPr lang="en-US" sz="3999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 de </a:t>
            </a:r>
            <a:r>
              <a:rPr lang="en-US" sz="3999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edificação</a:t>
            </a:r>
            <a:r>
              <a:rPr lang="en-US" sz="3999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mútua</a:t>
            </a:r>
            <a:r>
              <a:rPr lang="en-US" sz="3999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 entre </a:t>
            </a:r>
            <a:r>
              <a:rPr lang="en-US" sz="3999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os</a:t>
            </a:r>
            <a:r>
              <a:rPr lang="en-US" sz="3999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membros</a:t>
            </a:r>
            <a:r>
              <a:rPr lang="en-US" sz="3999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, e </a:t>
            </a:r>
            <a:r>
              <a:rPr lang="en-US" sz="3999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como</a:t>
            </a:r>
            <a:r>
              <a:rPr lang="en-US" sz="3999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isso</a:t>
            </a:r>
            <a:r>
              <a:rPr lang="en-US" sz="3999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confronta</a:t>
            </a:r>
            <a:r>
              <a:rPr lang="en-US" sz="3999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 o </a:t>
            </a:r>
            <a:r>
              <a:rPr lang="en-US" sz="3999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individualismo</a:t>
            </a:r>
            <a:r>
              <a:rPr lang="en-US" sz="3999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promovido</a:t>
            </a:r>
            <a:r>
              <a:rPr lang="en-US" sz="3999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 pela </a:t>
            </a:r>
            <a:r>
              <a:rPr lang="en-US" sz="3999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cultura</a:t>
            </a:r>
            <a:r>
              <a:rPr lang="en-US" sz="3999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?</a:t>
            </a:r>
          </a:p>
          <a:p>
            <a:pPr algn="just">
              <a:lnSpc>
                <a:spcPts val="3959"/>
              </a:lnSpc>
            </a:pPr>
            <a:endParaRPr lang="en-US" sz="3999" dirty="0">
              <a:solidFill>
                <a:srgbClr val="000000"/>
              </a:solidFill>
              <a:latin typeface="Chunk Five"/>
              <a:ea typeface="Chunk Five"/>
              <a:cs typeface="Chunk Five"/>
              <a:sym typeface="Chunk Five"/>
            </a:endParaRPr>
          </a:p>
          <a:p>
            <a:pPr algn="just">
              <a:lnSpc>
                <a:spcPts val="3959"/>
              </a:lnSpc>
            </a:pPr>
            <a:r>
              <a:rPr lang="en-US" sz="3999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04. O que é </a:t>
            </a:r>
            <a:r>
              <a:rPr lang="en-US" sz="3999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evangelismo</a:t>
            </a:r>
            <a:r>
              <a:rPr lang="en-US" sz="3999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 e </a:t>
            </a:r>
            <a:r>
              <a:rPr lang="en-US" sz="3999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como</a:t>
            </a:r>
            <a:r>
              <a:rPr lang="en-US" sz="3999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essa</a:t>
            </a:r>
            <a:r>
              <a:rPr lang="en-US" sz="3999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ação</a:t>
            </a:r>
            <a:r>
              <a:rPr lang="en-US" sz="3999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vai</a:t>
            </a:r>
            <a:r>
              <a:rPr lang="en-US" sz="3999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além</a:t>
            </a:r>
            <a:r>
              <a:rPr lang="en-US" sz="3999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 da </a:t>
            </a:r>
            <a:r>
              <a:rPr lang="en-US" sz="3999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conversão</a:t>
            </a:r>
            <a:r>
              <a:rPr lang="en-US" sz="3999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 individual e se </a:t>
            </a:r>
            <a:r>
              <a:rPr lang="en-US" sz="3999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conecta</a:t>
            </a:r>
            <a:r>
              <a:rPr lang="en-US" sz="3999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 com a </a:t>
            </a:r>
            <a:r>
              <a:rPr lang="en-US" sz="3999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plantação</a:t>
            </a:r>
            <a:r>
              <a:rPr lang="en-US" sz="3999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 de </a:t>
            </a:r>
            <a:r>
              <a:rPr lang="en-US" sz="3999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igrejas</a:t>
            </a:r>
            <a:r>
              <a:rPr lang="en-US" sz="3999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, </a:t>
            </a:r>
            <a:r>
              <a:rPr lang="en-US" sz="3999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segundo</a:t>
            </a:r>
            <a:r>
              <a:rPr lang="en-US" sz="3999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 o Novo </a:t>
            </a:r>
            <a:r>
              <a:rPr lang="en-US" sz="3999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Testamento</a:t>
            </a:r>
            <a:r>
              <a:rPr lang="en-US" sz="3999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? </a:t>
            </a:r>
            <a:r>
              <a:rPr lang="en-US" sz="3999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Baseie</a:t>
            </a:r>
            <a:r>
              <a:rPr lang="en-US" sz="3999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-se no item 4. </a:t>
            </a:r>
          </a:p>
          <a:p>
            <a:pPr algn="l">
              <a:lnSpc>
                <a:spcPts val="3959"/>
              </a:lnSpc>
            </a:pPr>
            <a:endParaRPr lang="en-US" sz="3999" dirty="0">
              <a:solidFill>
                <a:srgbClr val="000000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545457" y="2057400"/>
            <a:ext cx="7128891" cy="8229600"/>
          </a:xfrm>
          <a:custGeom>
            <a:avLst/>
            <a:gdLst/>
            <a:ahLst/>
            <a:cxnLst/>
            <a:rect l="l" t="t" r="r" b="b"/>
            <a:pathLst>
              <a:path w="7128891" h="8229600">
                <a:moveTo>
                  <a:pt x="0" y="0"/>
                </a:moveTo>
                <a:lnTo>
                  <a:pt x="7128891" y="0"/>
                </a:lnTo>
                <a:lnTo>
                  <a:pt x="7128891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450129" y="4634490"/>
            <a:ext cx="13922232" cy="32578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679"/>
              </a:lnSpc>
            </a:pPr>
            <a:r>
              <a:rPr lang="en-US" sz="11797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II. Aplicando o tema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700" y="3775060"/>
            <a:ext cx="13448305" cy="4684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940"/>
              </a:lnSpc>
            </a:pPr>
            <a:r>
              <a:rPr lang="en-US" sz="6000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A </a:t>
            </a:r>
            <a:r>
              <a:rPr lang="en-US" sz="6000" dirty="0" err="1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Igreja</a:t>
            </a:r>
            <a:r>
              <a:rPr lang="en-US" sz="6000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 </a:t>
            </a:r>
            <a:r>
              <a:rPr lang="en-US" sz="6000" dirty="0" err="1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deve</a:t>
            </a:r>
            <a:r>
              <a:rPr lang="en-US" sz="6000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 </a:t>
            </a:r>
            <a:r>
              <a:rPr lang="en-US" sz="6000" dirty="0" err="1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resistir</a:t>
            </a:r>
            <a:r>
              <a:rPr lang="en-US" sz="6000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 à </a:t>
            </a:r>
            <a:r>
              <a:rPr lang="en-US" sz="6000" dirty="0" err="1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tendência</a:t>
            </a:r>
            <a:r>
              <a:rPr lang="en-US" sz="6000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 de se </a:t>
            </a:r>
            <a:r>
              <a:rPr lang="en-US" sz="6000" dirty="0" err="1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tornar</a:t>
            </a:r>
            <a:r>
              <a:rPr lang="en-US" sz="6000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 </a:t>
            </a:r>
            <a:r>
              <a:rPr lang="en-US" sz="6000" dirty="0" err="1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uma</a:t>
            </a:r>
            <a:r>
              <a:rPr lang="en-US" sz="6000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 </a:t>
            </a:r>
            <a:r>
              <a:rPr lang="en-US" sz="6000" dirty="0" err="1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organização</a:t>
            </a:r>
            <a:r>
              <a:rPr lang="en-US" sz="6000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 </a:t>
            </a:r>
            <a:r>
              <a:rPr lang="en-US" sz="6000" dirty="0" err="1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voltada</a:t>
            </a:r>
            <a:r>
              <a:rPr lang="en-US" sz="6000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 </a:t>
            </a:r>
            <a:r>
              <a:rPr lang="en-US" sz="6000" dirty="0" err="1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meramente</a:t>
            </a:r>
            <a:r>
              <a:rPr lang="en-US" sz="6000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 para </a:t>
            </a:r>
            <a:r>
              <a:rPr lang="en-US" sz="6000" dirty="0" err="1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entreter</a:t>
            </a:r>
            <a:r>
              <a:rPr lang="en-US" sz="6000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 as </a:t>
            </a:r>
            <a:r>
              <a:rPr lang="en-US" sz="6000" dirty="0" err="1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pessoas</a:t>
            </a:r>
            <a:r>
              <a:rPr lang="en-US" sz="6000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, para </a:t>
            </a:r>
            <a:r>
              <a:rPr lang="en-US" sz="6000" dirty="0" err="1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ser</a:t>
            </a:r>
            <a:r>
              <a:rPr lang="en-US" sz="6000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 </a:t>
            </a:r>
            <a:r>
              <a:rPr lang="en-US" sz="6000" dirty="0" err="1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centrada</a:t>
            </a:r>
            <a:r>
              <a:rPr lang="en-US" sz="6000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 no </a:t>
            </a:r>
            <a:r>
              <a:rPr lang="en-US" sz="6000" dirty="0" err="1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relacionamento</a:t>
            </a:r>
            <a:r>
              <a:rPr lang="en-US" sz="6000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 vivo e </a:t>
            </a:r>
            <a:r>
              <a:rPr lang="en-US" sz="6000" dirty="0" err="1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dinâmico</a:t>
            </a:r>
            <a:r>
              <a:rPr lang="en-US" sz="6000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 com Cristo e </a:t>
            </a:r>
            <a:r>
              <a:rPr lang="en-US" sz="6000" dirty="0" err="1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seu</a:t>
            </a:r>
            <a:r>
              <a:rPr lang="en-US" sz="6000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 </a:t>
            </a:r>
            <a:r>
              <a:rPr lang="en-US" sz="6000" dirty="0" err="1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evangelho</a:t>
            </a:r>
            <a:r>
              <a:rPr lang="en-US" sz="6000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2267089"/>
            <a:ext cx="15323153" cy="1390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50"/>
              </a:lnSpc>
            </a:pPr>
            <a:r>
              <a:rPr lang="en-US" sz="500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1. Estamos aqui como igreja para viver a identidade que recebemos em Cristo.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700" y="4583523"/>
            <a:ext cx="13392549" cy="2426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940"/>
              </a:lnSpc>
            </a:pPr>
            <a:r>
              <a:rPr lang="en-US" sz="6000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Como um </a:t>
            </a:r>
            <a:r>
              <a:rPr lang="en-US" sz="6000" dirty="0" err="1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corpo</a:t>
            </a:r>
            <a:r>
              <a:rPr lang="en-US" sz="6000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 vivo, </a:t>
            </a:r>
            <a:r>
              <a:rPr lang="en-US" sz="6000" dirty="0" err="1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ela</a:t>
            </a:r>
            <a:r>
              <a:rPr lang="en-US" sz="6000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 </a:t>
            </a:r>
            <a:r>
              <a:rPr lang="en-US" sz="6000" dirty="0" err="1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cresce</a:t>
            </a:r>
            <a:r>
              <a:rPr lang="en-US" sz="6000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, se </a:t>
            </a:r>
            <a:r>
              <a:rPr lang="en-US" sz="6000" dirty="0" err="1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expande</a:t>
            </a:r>
            <a:r>
              <a:rPr lang="en-US" sz="6000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 e leva a </a:t>
            </a:r>
            <a:r>
              <a:rPr lang="en-US" sz="6000" dirty="0" err="1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presença</a:t>
            </a:r>
            <a:r>
              <a:rPr lang="en-US" sz="6000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 de Cristo </a:t>
            </a:r>
            <a:r>
              <a:rPr lang="en-US" sz="6000" dirty="0" err="1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onde</a:t>
            </a:r>
            <a:r>
              <a:rPr lang="en-US" sz="6000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 </a:t>
            </a:r>
            <a:r>
              <a:rPr lang="en-US" sz="6000" dirty="0" err="1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ele</a:t>
            </a:r>
            <a:r>
              <a:rPr lang="en-US" sz="6000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 </a:t>
            </a:r>
            <a:r>
              <a:rPr lang="en-US" sz="6000" dirty="0" err="1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ainda</a:t>
            </a:r>
            <a:r>
              <a:rPr lang="en-US" sz="6000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 </a:t>
            </a:r>
            <a:r>
              <a:rPr lang="en-US" sz="6000" dirty="0" err="1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não</a:t>
            </a:r>
            <a:r>
              <a:rPr lang="en-US" sz="6000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 fora </a:t>
            </a:r>
            <a:r>
              <a:rPr lang="en-US" sz="6000" dirty="0" err="1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conhecido</a:t>
            </a:r>
            <a:r>
              <a:rPr lang="en-US" sz="6000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2880406"/>
            <a:ext cx="13734105" cy="1390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50"/>
              </a:lnSpc>
            </a:pPr>
            <a:r>
              <a:rPr lang="en-US" sz="500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2. Estamos aqui como igreja para exercer a missão que recebemos de Cristo.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-386839" y="-98461"/>
            <a:ext cx="18882657" cy="10385461"/>
          </a:xfrm>
          <a:custGeom>
            <a:avLst/>
            <a:gdLst/>
            <a:ahLst/>
            <a:cxnLst/>
            <a:rect l="l" t="t" r="r" b="b"/>
            <a:pathLst>
              <a:path w="18882657" h="10385461">
                <a:moveTo>
                  <a:pt x="18882657" y="0"/>
                </a:moveTo>
                <a:lnTo>
                  <a:pt x="0" y="0"/>
                </a:lnTo>
                <a:lnTo>
                  <a:pt x="0" y="10385461"/>
                </a:lnTo>
                <a:lnTo>
                  <a:pt x="18882657" y="10385461"/>
                </a:lnTo>
                <a:lnTo>
                  <a:pt x="18882657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450129" y="4634490"/>
            <a:ext cx="13922232" cy="3000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679"/>
              </a:lnSpc>
            </a:pPr>
            <a:r>
              <a:rPr lang="en-US" sz="11797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III. </a:t>
            </a:r>
            <a:r>
              <a:rPr lang="en-US" sz="11797" dirty="0" err="1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Desafio</a:t>
            </a:r>
            <a:r>
              <a:rPr lang="en-US" sz="11797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 </a:t>
            </a:r>
            <a:r>
              <a:rPr lang="en-US" sz="11797" dirty="0" err="1" smtClean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missionário</a:t>
            </a:r>
            <a:endParaRPr lang="en-US" sz="11797" dirty="0">
              <a:solidFill>
                <a:srgbClr val="E18C34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700" y="3099334"/>
            <a:ext cx="13838598" cy="4684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940"/>
              </a:lnSpc>
            </a:pPr>
            <a:r>
              <a:rPr lang="en-US" sz="6000" dirty="0" err="1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Escolha</a:t>
            </a:r>
            <a:r>
              <a:rPr lang="en-US" sz="6000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 </a:t>
            </a:r>
            <a:r>
              <a:rPr lang="en-US" sz="6000" dirty="0" err="1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uma</a:t>
            </a:r>
            <a:r>
              <a:rPr lang="en-US" sz="6000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 forma </a:t>
            </a:r>
            <a:r>
              <a:rPr lang="en-US" sz="6000" dirty="0" err="1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concreta</a:t>
            </a:r>
            <a:r>
              <a:rPr lang="en-US" sz="6000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 de </a:t>
            </a:r>
            <a:r>
              <a:rPr lang="en-US" sz="6000" dirty="0" err="1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viver</a:t>
            </a:r>
            <a:r>
              <a:rPr lang="en-US" sz="6000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 </a:t>
            </a:r>
            <a:r>
              <a:rPr lang="en-US" sz="6000" dirty="0" err="1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sua</a:t>
            </a:r>
            <a:r>
              <a:rPr lang="en-US" sz="6000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 </a:t>
            </a:r>
            <a:r>
              <a:rPr lang="en-US" sz="6000" dirty="0" err="1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identidade</a:t>
            </a:r>
            <a:r>
              <a:rPr lang="en-US" sz="6000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 e </a:t>
            </a:r>
            <a:r>
              <a:rPr lang="en-US" sz="6000" dirty="0" err="1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missão</a:t>
            </a:r>
            <a:r>
              <a:rPr lang="en-US" sz="6000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 </a:t>
            </a:r>
            <a:r>
              <a:rPr lang="en-US" sz="6000" dirty="0" err="1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em</a:t>
            </a:r>
            <a:r>
              <a:rPr lang="en-US" sz="6000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 Cristo.  </a:t>
            </a:r>
            <a:r>
              <a:rPr lang="en-US" sz="6000" dirty="0" err="1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Além</a:t>
            </a:r>
            <a:r>
              <a:rPr lang="en-US" sz="6000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 disso, </a:t>
            </a:r>
            <a:r>
              <a:rPr lang="en-US" sz="6000" dirty="0" err="1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lhe</a:t>
            </a:r>
            <a:r>
              <a:rPr lang="en-US" sz="6000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 </a:t>
            </a:r>
            <a:r>
              <a:rPr lang="en-US" sz="6000" dirty="0" err="1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desafiamos</a:t>
            </a:r>
            <a:r>
              <a:rPr lang="en-US" sz="6000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 a </a:t>
            </a:r>
            <a:r>
              <a:rPr lang="en-US" sz="6000" dirty="0" err="1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ler</a:t>
            </a:r>
            <a:r>
              <a:rPr lang="en-US" sz="6000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 o </a:t>
            </a:r>
            <a:r>
              <a:rPr lang="en-US" sz="6000" dirty="0" err="1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estudo</a:t>
            </a:r>
            <a:r>
              <a:rPr lang="en-US" sz="6000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 de </a:t>
            </a:r>
            <a:r>
              <a:rPr lang="en-US" sz="6000" dirty="0" err="1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número</a:t>
            </a:r>
            <a:r>
              <a:rPr lang="en-US" sz="6000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 23 do </a:t>
            </a:r>
            <a:r>
              <a:rPr lang="en-US" sz="6000" dirty="0" err="1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livro</a:t>
            </a:r>
            <a:r>
              <a:rPr lang="en-US" sz="6000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 O </a:t>
            </a:r>
            <a:r>
              <a:rPr lang="en-US" sz="6000" dirty="0" err="1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Doutrinal</a:t>
            </a:r>
            <a:r>
              <a:rPr lang="en-US" sz="6000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, </a:t>
            </a:r>
            <a:r>
              <a:rPr lang="en-US" sz="6000" dirty="0" err="1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publicado</a:t>
            </a:r>
            <a:r>
              <a:rPr lang="en-US" sz="6000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 pela </a:t>
            </a:r>
            <a:r>
              <a:rPr lang="en-US" sz="6000" dirty="0" err="1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Editora</a:t>
            </a:r>
            <a:r>
              <a:rPr lang="en-US" sz="6000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 </a:t>
            </a:r>
            <a:r>
              <a:rPr lang="en-US" sz="6000" dirty="0" err="1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Promessa</a:t>
            </a:r>
            <a:r>
              <a:rPr lang="en-US" sz="6000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28700" y="1028700"/>
            <a:ext cx="6022009" cy="8229600"/>
          </a:xfrm>
          <a:custGeom>
            <a:avLst/>
            <a:gdLst/>
            <a:ahLst/>
            <a:cxnLst/>
            <a:rect l="l" t="t" r="r" b="b"/>
            <a:pathLst>
              <a:path w="6022009" h="8229600">
                <a:moveTo>
                  <a:pt x="0" y="0"/>
                </a:moveTo>
                <a:lnTo>
                  <a:pt x="6022009" y="0"/>
                </a:lnTo>
                <a:lnTo>
                  <a:pt x="6022009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041" t="-29350" r="-66795" b="-29655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7050709" y="4578734"/>
            <a:ext cx="10437476" cy="30795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679"/>
              </a:lnSpc>
            </a:pPr>
            <a:r>
              <a:rPr lang="en-US" sz="11797" dirty="0" err="1" smtClean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Retomando</a:t>
            </a:r>
            <a:r>
              <a:rPr lang="en-US" sz="11797" dirty="0" smtClean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 o vigor</a:t>
            </a:r>
            <a:endParaRPr lang="en-US" sz="11797" dirty="0">
              <a:solidFill>
                <a:srgbClr val="E18C34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7197423" y="3807209"/>
            <a:ext cx="3893153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50"/>
              </a:lnSpc>
            </a:pPr>
            <a:r>
              <a:rPr lang="en-US" sz="500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Lição 02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35567" y="1028700"/>
            <a:ext cx="5008275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50"/>
              </a:lnSpc>
            </a:pPr>
            <a:r>
              <a:rPr lang="en-US" sz="500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Próximo estudo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4114136" y="4520230"/>
            <a:ext cx="10059729" cy="762000"/>
            <a:chOff x="0" y="0"/>
            <a:chExt cx="13412972" cy="1016000"/>
          </a:xfrm>
        </p:grpSpPr>
        <p:sp>
          <p:nvSpPr>
            <p:cNvPr id="4" name="Freeform 4"/>
            <p:cNvSpPr/>
            <p:nvPr/>
          </p:nvSpPr>
          <p:spPr>
            <a:xfrm>
              <a:off x="750784" y="136293"/>
              <a:ext cx="743415" cy="743415"/>
            </a:xfrm>
            <a:custGeom>
              <a:avLst/>
              <a:gdLst/>
              <a:ahLst/>
              <a:cxnLst/>
              <a:rect l="l" t="t" r="r" b="b"/>
              <a:pathLst>
                <a:path w="743415" h="743415">
                  <a:moveTo>
                    <a:pt x="0" y="0"/>
                  </a:moveTo>
                  <a:lnTo>
                    <a:pt x="743414" y="0"/>
                  </a:lnTo>
                  <a:lnTo>
                    <a:pt x="743414" y="743414"/>
                  </a:lnTo>
                  <a:lnTo>
                    <a:pt x="0" y="7434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0" y="164358"/>
              <a:ext cx="687284" cy="687284"/>
            </a:xfrm>
            <a:custGeom>
              <a:avLst/>
              <a:gdLst/>
              <a:ahLst/>
              <a:cxnLst/>
              <a:rect l="l" t="t" r="r" b="b"/>
              <a:pathLst>
                <a:path w="687284" h="687284">
                  <a:moveTo>
                    <a:pt x="0" y="0"/>
                  </a:moveTo>
                  <a:lnTo>
                    <a:pt x="687284" y="0"/>
                  </a:lnTo>
                  <a:lnTo>
                    <a:pt x="687284" y="687284"/>
                  </a:lnTo>
                  <a:lnTo>
                    <a:pt x="0" y="6872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=""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1494198" y="0"/>
              <a:ext cx="11918774" cy="10160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950"/>
                </a:lnSpc>
              </a:pPr>
              <a:r>
                <a:rPr lang="en-US" sz="5000">
                  <a:solidFill>
                    <a:srgbClr val="000000"/>
                  </a:solidFill>
                  <a:latin typeface="Chunk Five"/>
                  <a:ea typeface="Chunk Five"/>
                  <a:cs typeface="Chunk Five"/>
                  <a:sym typeface="Chunk Five"/>
                </a:rPr>
                <a:t>@escolabiblicapromessista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4367801" y="5282230"/>
            <a:ext cx="9552397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50"/>
              </a:lnSpc>
            </a:pPr>
            <a:r>
              <a:rPr lang="en-US" sz="500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www.editorapromessa.com.br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367801" y="6044230"/>
            <a:ext cx="9552397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50"/>
              </a:lnSpc>
            </a:pPr>
            <a:r>
              <a:rPr lang="en-US" sz="500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www.promesisstas.org/lb352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1630250"/>
            <a:ext cx="9158040" cy="17814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679"/>
              </a:lnSpc>
            </a:pPr>
            <a:r>
              <a:rPr lang="en-US" sz="11797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+ Conteúdos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384</Words>
  <Application>Microsoft Office PowerPoint</Application>
  <PresentationFormat>Personalizar</PresentationFormat>
  <Paragraphs>33</Paragraphs>
  <Slides>14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8" baseType="lpstr">
      <vt:lpstr>Calibri</vt:lpstr>
      <vt:lpstr>Arial</vt:lpstr>
      <vt:lpstr>Chunk Five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Slides_LB352.pptx</dc:title>
  <cp:lastModifiedBy>Usuario</cp:lastModifiedBy>
  <cp:revision>5</cp:revision>
  <dcterms:created xsi:type="dcterms:W3CDTF">2006-08-16T00:00:00Z</dcterms:created>
  <dcterms:modified xsi:type="dcterms:W3CDTF">2025-06-30T13:56:28Z</dcterms:modified>
  <dc:identifier>DAGrBOk_fhk</dc:identifier>
</cp:coreProperties>
</file>