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hunk Five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6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0.png"/><Relationship Id="rId4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-5400000">
            <a:off x="299456" y="6363555"/>
            <a:ext cx="2595289" cy="3194201"/>
            <a:chOff x="0" y="0"/>
            <a:chExt cx="6604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793731"/>
                  </a:moveTo>
                  <a:cubicBezTo>
                    <a:pt x="254109" y="805245"/>
                    <a:pt x="292600" y="812800"/>
                    <a:pt x="330378" y="812800"/>
                  </a:cubicBezTo>
                  <a:cubicBezTo>
                    <a:pt x="368157" y="812800"/>
                    <a:pt x="404509" y="806323"/>
                    <a:pt x="438009" y="794809"/>
                  </a:cubicBezTo>
                  <a:cubicBezTo>
                    <a:pt x="438723" y="794450"/>
                    <a:pt x="439435" y="794450"/>
                    <a:pt x="440148" y="794090"/>
                  </a:cubicBezTo>
                  <a:cubicBezTo>
                    <a:pt x="565955" y="748035"/>
                    <a:pt x="658618" y="626421"/>
                    <a:pt x="660400" y="484298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483939"/>
                  </a:lnTo>
                  <a:cubicBezTo>
                    <a:pt x="1782" y="627140"/>
                    <a:pt x="93019" y="748755"/>
                    <a:pt x="220252" y="793731"/>
                  </a:cubicBezTo>
                  <a:close/>
                </a:path>
              </a:pathLst>
            </a:custGeom>
            <a:solidFill>
              <a:srgbClr val="E18C34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6604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" y="6515100"/>
            <a:ext cx="2844836" cy="2693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969"/>
              </a:lnSpc>
            </a:pPr>
            <a:r>
              <a:rPr lang="en-US" sz="14978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02</a:t>
            </a:r>
            <a:endParaRPr lang="en-US" sz="14978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3"/>
          <p:cNvSpPr/>
          <p:nvPr/>
        </p:nvSpPr>
        <p:spPr>
          <a:xfrm>
            <a:off x="10648792" y="-6277"/>
            <a:ext cx="8224647" cy="9262485"/>
          </a:xfrm>
          <a:custGeom>
            <a:avLst/>
            <a:gdLst/>
            <a:ahLst/>
            <a:cxnLst/>
            <a:rect l="l" t="t" r="r" b="b"/>
            <a:pathLst>
              <a:path w="8224647" h="9262485">
                <a:moveTo>
                  <a:pt x="0" y="0"/>
                </a:moveTo>
                <a:lnTo>
                  <a:pt x="8224647" y="0"/>
                </a:lnTo>
                <a:lnTo>
                  <a:pt x="8224647" y="9262485"/>
                </a:lnTo>
                <a:lnTo>
                  <a:pt x="0" y="92624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2045" r="-36671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50129" y="4634490"/>
            <a:ext cx="11732471" cy="30795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679"/>
              </a:lnSpc>
            </a:pPr>
            <a:r>
              <a:rPr lang="en-US" sz="11797" dirty="0" err="1" smtClean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Retomando</a:t>
            </a:r>
            <a:r>
              <a:rPr lang="en-US" sz="11797" dirty="0" smtClean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 o </a:t>
            </a:r>
          </a:p>
          <a:p>
            <a:pPr>
              <a:lnSpc>
                <a:spcPts val="11679"/>
              </a:lnSpc>
            </a:pPr>
            <a:r>
              <a:rPr lang="en-US" sz="11797" dirty="0" smtClean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vigor</a:t>
            </a:r>
            <a:endParaRPr lang="en-US" sz="11797" dirty="0">
              <a:solidFill>
                <a:srgbClr val="E18C3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450129" y="3862965"/>
            <a:ext cx="2694397" cy="673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L</a:t>
            </a:r>
            <a:r>
              <a:rPr lang="en-US" sz="5000" dirty="0" err="1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ição</a:t>
            </a:r>
            <a:r>
              <a:rPr lang="en-US" sz="50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02</a:t>
            </a:r>
            <a:endParaRPr lang="en-US" sz="50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50693" y="0"/>
            <a:ext cx="15908607" cy="10287000"/>
          </a:xfrm>
          <a:custGeom>
            <a:avLst/>
            <a:gdLst/>
            <a:ahLst/>
            <a:cxnLst/>
            <a:rect l="l" t="t" r="r" b="b"/>
            <a:pathLst>
              <a:path w="15908607" h="10287000">
                <a:moveTo>
                  <a:pt x="0" y="0"/>
                </a:moveTo>
                <a:lnTo>
                  <a:pt x="15908607" y="0"/>
                </a:lnTo>
                <a:lnTo>
                  <a:pt x="159086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16" r="-1016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3523242"/>
            <a:ext cx="12077700" cy="22698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pt-BR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Conheço tuas obras, tens fama de estar vivo, mas estás morto (</a:t>
            </a:r>
            <a:r>
              <a:rPr lang="pt-BR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Ap</a:t>
            </a:r>
            <a:r>
              <a:rPr lang="pt-BR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3:1).</a:t>
            </a:r>
            <a:endParaRPr lang="en-US" sz="6000" dirty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8700" y="2547743"/>
            <a:ext cx="4004666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Texto base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3279429"/>
            <a:ext cx="13448305" cy="3026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pt-BR" sz="6000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Muitas igrejas </a:t>
            </a:r>
            <a:r>
              <a:rPr lang="pt-BR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estão carecendo de revitalização! E, afinal, o que é a revitalização de igrejas? É o que veremos no presente </a:t>
            </a:r>
            <a:r>
              <a:rPr lang="pt-BR" sz="6000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estudo.</a:t>
            </a:r>
            <a:endParaRPr lang="en-US" sz="6000" dirty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28700" y="2526954"/>
            <a:ext cx="4004666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Introdução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04973" y="514350"/>
            <a:ext cx="8083027" cy="9258300"/>
          </a:xfrm>
          <a:custGeom>
            <a:avLst/>
            <a:gdLst/>
            <a:ahLst/>
            <a:cxnLst/>
            <a:rect l="l" t="t" r="r" b="b"/>
            <a:pathLst>
              <a:path w="8083027" h="9258300">
                <a:moveTo>
                  <a:pt x="0" y="0"/>
                </a:moveTo>
                <a:lnTo>
                  <a:pt x="8083027" y="0"/>
                </a:lnTo>
                <a:lnTo>
                  <a:pt x="8083027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384" r="-20004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50129" y="4634490"/>
            <a:ext cx="13922232" cy="3079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79"/>
              </a:lnSpc>
            </a:pPr>
            <a:r>
              <a:rPr lang="en-US" sz="11797" dirty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I. </a:t>
            </a:r>
            <a:r>
              <a:rPr lang="en-US" sz="11797" dirty="0" err="1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Aprofundando</a:t>
            </a:r>
            <a:r>
              <a:rPr lang="en-US" sz="11797" dirty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 o </a:t>
            </a:r>
            <a:r>
              <a:rPr lang="en-US" sz="11797" dirty="0" err="1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tema</a:t>
            </a:r>
            <a:endParaRPr lang="en-US" sz="11797" dirty="0">
              <a:solidFill>
                <a:srgbClr val="E18C3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35628" y="3126481"/>
            <a:ext cx="10782300" cy="18723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250"/>
              </a:lnSpc>
            </a:pPr>
            <a:r>
              <a:rPr lang="pt-BR" sz="7323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1</a:t>
            </a:r>
            <a:r>
              <a:rPr lang="pt-BR" sz="7323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. O que seria uma igreja saudável?</a:t>
            </a:r>
            <a:endParaRPr lang="en-US" sz="7323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42555" y="5448300"/>
            <a:ext cx="11391900" cy="18723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250"/>
              </a:lnSpc>
            </a:pPr>
            <a:r>
              <a:rPr lang="pt-BR" sz="7323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2</a:t>
            </a:r>
            <a:r>
              <a:rPr lang="pt-BR" sz="7323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. O que é </a:t>
            </a:r>
            <a:r>
              <a:rPr lang="pt-BR" sz="7323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a revitalização </a:t>
            </a:r>
            <a:r>
              <a:rPr lang="pt-BR" sz="7323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de igrejas? </a:t>
            </a:r>
            <a:endParaRPr lang="en-US" sz="7323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857468" y="588580"/>
            <a:ext cx="16573064" cy="8745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59"/>
              </a:lnSpc>
            </a:pPr>
            <a:r>
              <a:rPr lang="pt-BR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01. Uma igreja saudável possui algumas marcas importantes em ao menos três áreas. Comente sobre as marcas ligadas à identidade, isto é, aos elementos bíblicos que definem uma igreja. Recorra ao item 1 e aos textos bíblicos lá mencionados.</a:t>
            </a:r>
          </a:p>
          <a:p>
            <a:pPr algn="just">
              <a:lnSpc>
                <a:spcPts val="3959"/>
              </a:lnSpc>
            </a:pPr>
            <a:endParaRPr lang="pt-BR" sz="3999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  <a:p>
            <a:pPr algn="just">
              <a:lnSpc>
                <a:spcPts val="3959"/>
              </a:lnSpc>
            </a:pPr>
            <a:r>
              <a:rPr lang="pt-BR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02. Ainda com base no item 1, comente sobre as marcas de saúde da igreja vinculadas a sua </a:t>
            </a:r>
            <a:r>
              <a:rPr lang="pt-BR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membresia</a:t>
            </a:r>
            <a:r>
              <a:rPr lang="pt-BR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. Leia </a:t>
            </a:r>
            <a:r>
              <a:rPr lang="pt-BR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Hb</a:t>
            </a:r>
            <a:r>
              <a:rPr lang="pt-BR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12:14; 10:25; </a:t>
            </a:r>
            <a:r>
              <a:rPr lang="pt-BR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Ef</a:t>
            </a:r>
            <a:r>
              <a:rPr lang="pt-BR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2:10; 1 </a:t>
            </a:r>
            <a:r>
              <a:rPr lang="pt-BR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Pe</a:t>
            </a:r>
            <a:r>
              <a:rPr lang="pt-BR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1:8; Cl 4:5-6 dentre outros, que a lição apresenta.</a:t>
            </a:r>
          </a:p>
          <a:p>
            <a:pPr algn="just">
              <a:lnSpc>
                <a:spcPts val="3959"/>
              </a:lnSpc>
            </a:pPr>
            <a:endParaRPr lang="pt-BR" sz="3999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  <a:p>
            <a:pPr algn="just">
              <a:lnSpc>
                <a:spcPts val="3959"/>
              </a:lnSpc>
            </a:pPr>
            <a:r>
              <a:rPr lang="pt-BR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03. As marcas de saúde de uma igreja também tratam de questões organizacionais. Comente sobre elas à luz do item 1 e dos textos bíblicos ali mencionados.</a:t>
            </a:r>
          </a:p>
          <a:p>
            <a:pPr algn="just">
              <a:lnSpc>
                <a:spcPts val="3959"/>
              </a:lnSpc>
            </a:pPr>
            <a:endParaRPr lang="pt-BR" sz="3999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  <a:p>
            <a:pPr algn="just">
              <a:lnSpc>
                <a:spcPts val="3959"/>
              </a:lnSpc>
            </a:pPr>
            <a:r>
              <a:rPr lang="pt-BR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04. Diante das marcas de saúde da igreja, como podemos definir a revitalização de igrejas? Trata-se de algum vínculo somente às questões estéticas? Quando ela é necessária? Baseie-se no item 2 e em </a:t>
            </a:r>
            <a:r>
              <a:rPr lang="pt-BR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Ap</a:t>
            </a:r>
            <a:r>
              <a:rPr lang="pt-BR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3:1</a:t>
            </a:r>
            <a:r>
              <a:rPr lang="pt-BR" sz="3999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.</a:t>
            </a:r>
            <a:endParaRPr lang="pt-BR" sz="3999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545457" y="2057400"/>
            <a:ext cx="7128891" cy="8229600"/>
          </a:xfrm>
          <a:custGeom>
            <a:avLst/>
            <a:gdLst/>
            <a:ahLst/>
            <a:cxnLst/>
            <a:rect l="l" t="t" r="r" b="b"/>
            <a:pathLst>
              <a:path w="7128891" h="8229600">
                <a:moveTo>
                  <a:pt x="0" y="0"/>
                </a:moveTo>
                <a:lnTo>
                  <a:pt x="7128891" y="0"/>
                </a:lnTo>
                <a:lnTo>
                  <a:pt x="712889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50129" y="4634490"/>
            <a:ext cx="13922232" cy="3257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79"/>
              </a:lnSpc>
            </a:pPr>
            <a:r>
              <a:rPr lang="en-US" sz="11797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II. Aplicando o tema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3775060"/>
            <a:ext cx="13448305" cy="4684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pt-BR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Todo processo de revitalização de igrejas deve ser feito na dependência do Espírito Santo. Só o Espírito Santo pode restaurar o vigor e o ânimo de uma igreja adoecida (</a:t>
            </a:r>
            <a:r>
              <a:rPr lang="pt-BR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Sl</a:t>
            </a:r>
            <a:r>
              <a:rPr lang="pt-BR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85:6). </a:t>
            </a:r>
            <a:endParaRPr lang="en-US" sz="6000" dirty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28700" y="2267089"/>
            <a:ext cx="15323153" cy="1314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50"/>
              </a:lnSpc>
            </a:pPr>
            <a:r>
              <a:rPr lang="pt-BR" sz="50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1. Para </a:t>
            </a:r>
            <a:r>
              <a:rPr lang="pt-BR" sz="50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a igreja retomar o vigor, o poder </a:t>
            </a:r>
            <a:endParaRPr lang="pt-BR" sz="5000" dirty="0" smtClean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  <a:p>
            <a:pPr>
              <a:lnSpc>
                <a:spcPts val="4950"/>
              </a:lnSpc>
            </a:pPr>
            <a:r>
              <a:rPr lang="pt-BR" sz="50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do </a:t>
            </a:r>
            <a:r>
              <a:rPr lang="pt-BR" sz="50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Espírito é imprescindível! </a:t>
            </a:r>
            <a:endParaRPr lang="en-US" sz="50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4305300"/>
            <a:ext cx="13392549" cy="45813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pt-BR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É preciso líderes comprometidos com o evangelho e vocacionados, para ajudar igrejas que estão se afastando dos princípios bíblicos ou perderam a relevância com o seu tempo. </a:t>
            </a:r>
            <a:endParaRPr lang="en-US" sz="6000" dirty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28700" y="2880406"/>
            <a:ext cx="14820900" cy="13144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50"/>
              </a:lnSpc>
            </a:pPr>
            <a:r>
              <a:rPr lang="pt-BR" sz="50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2. Para a igreja retomar o vigor, o envolvimento da liderança é vital! </a:t>
            </a:r>
            <a:endParaRPr lang="en-US" sz="50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386839" y="-98461"/>
            <a:ext cx="18882657" cy="10385461"/>
          </a:xfrm>
          <a:custGeom>
            <a:avLst/>
            <a:gdLst/>
            <a:ahLst/>
            <a:cxnLst/>
            <a:rect l="l" t="t" r="r" b="b"/>
            <a:pathLst>
              <a:path w="18882657" h="10385461">
                <a:moveTo>
                  <a:pt x="18882657" y="0"/>
                </a:moveTo>
                <a:lnTo>
                  <a:pt x="0" y="0"/>
                </a:lnTo>
                <a:lnTo>
                  <a:pt x="0" y="10385461"/>
                </a:lnTo>
                <a:lnTo>
                  <a:pt x="18882657" y="10385461"/>
                </a:lnTo>
                <a:lnTo>
                  <a:pt x="18882657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50129" y="4634490"/>
            <a:ext cx="13922232" cy="3000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79"/>
              </a:lnSpc>
            </a:pPr>
            <a:r>
              <a:rPr lang="en-US" sz="11797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III. </a:t>
            </a:r>
            <a:r>
              <a:rPr lang="en-US" sz="11797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Desafio</a:t>
            </a:r>
            <a:r>
              <a:rPr lang="en-US" sz="11797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11797" dirty="0" err="1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missionário</a:t>
            </a:r>
            <a:endParaRPr lang="en-US" sz="11797" dirty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295400" y="2628900"/>
            <a:ext cx="13838598" cy="533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pt-BR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O</a:t>
            </a:r>
            <a:r>
              <a:rPr lang="pt-BR" sz="6000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rar </a:t>
            </a:r>
            <a:r>
              <a:rPr lang="pt-BR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por sua igreja e pelo crescimento dela. </a:t>
            </a:r>
            <a:r>
              <a:rPr lang="pt-BR" sz="6000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Convidamos </a:t>
            </a:r>
            <a:r>
              <a:rPr lang="pt-BR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você e sua igreja a conhecer a plataforma oficial de nossa denominação, que oferece capacitação na área de revitalização e plantação de </a:t>
            </a:r>
            <a:r>
              <a:rPr lang="pt-BR" sz="6000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igrejas: </a:t>
            </a:r>
            <a:r>
              <a:rPr lang="pt-BR" sz="6000" dirty="0" smtClean="0">
                <a:latin typeface="Chunk Five"/>
                <a:ea typeface="Chunk Five"/>
                <a:cs typeface="Chunk Five"/>
                <a:sym typeface="Chunk Five"/>
              </a:rPr>
              <a:t>promessaglobal.com/reviva</a:t>
            </a:r>
            <a:r>
              <a:rPr lang="pt-BR" sz="6000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1028700"/>
            <a:ext cx="6022009" cy="8229600"/>
          </a:xfrm>
          <a:custGeom>
            <a:avLst/>
            <a:gdLst/>
            <a:ahLst/>
            <a:cxnLst/>
            <a:rect l="l" t="t" r="r" b="b"/>
            <a:pathLst>
              <a:path w="6022009" h="8229600">
                <a:moveTo>
                  <a:pt x="0" y="0"/>
                </a:moveTo>
                <a:lnTo>
                  <a:pt x="6022009" y="0"/>
                </a:lnTo>
                <a:lnTo>
                  <a:pt x="602200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041" t="-29350" r="-66795" b="-29655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050709" y="4578734"/>
            <a:ext cx="10437476" cy="60803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679"/>
              </a:lnSpc>
            </a:pPr>
            <a:r>
              <a:rPr lang="en-US" sz="11797" dirty="0" err="1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Revitalizar</a:t>
            </a:r>
            <a:r>
              <a:rPr lang="en-US" sz="11797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é </a:t>
            </a:r>
            <a:r>
              <a:rPr lang="en-US" sz="11797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m</a:t>
            </a:r>
            <a:r>
              <a:rPr lang="en-US" sz="11797" dirty="0" err="1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esmo</a:t>
            </a:r>
            <a:r>
              <a:rPr lang="en-US" sz="11797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11797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i</a:t>
            </a:r>
            <a:r>
              <a:rPr lang="en-US" sz="11797" dirty="0" err="1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mportante</a:t>
            </a:r>
            <a:r>
              <a:rPr lang="en-US" sz="11797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?</a:t>
            </a:r>
          </a:p>
          <a:p>
            <a:pPr>
              <a:lnSpc>
                <a:spcPts val="11679"/>
              </a:lnSpc>
            </a:pPr>
            <a:endParaRPr lang="en-US" sz="11797" dirty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197423" y="3807209"/>
            <a:ext cx="3893153" cy="673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Lição</a:t>
            </a:r>
            <a:r>
              <a:rPr lang="en-US" sz="50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50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03</a:t>
            </a:r>
            <a:endParaRPr lang="en-US" sz="50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535567" y="1028700"/>
            <a:ext cx="5008275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Próximo estudo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114136" y="4520230"/>
            <a:ext cx="10059729" cy="762000"/>
            <a:chOff x="0" y="0"/>
            <a:chExt cx="13412972" cy="1016000"/>
          </a:xfrm>
        </p:grpSpPr>
        <p:sp>
          <p:nvSpPr>
            <p:cNvPr id="4" name="Freeform 4"/>
            <p:cNvSpPr/>
            <p:nvPr/>
          </p:nvSpPr>
          <p:spPr>
            <a:xfrm>
              <a:off x="750784" y="136293"/>
              <a:ext cx="743415" cy="743415"/>
            </a:xfrm>
            <a:custGeom>
              <a:avLst/>
              <a:gdLst/>
              <a:ahLst/>
              <a:cxnLst/>
              <a:rect l="l" t="t" r="r" b="b"/>
              <a:pathLst>
                <a:path w="743415" h="743415">
                  <a:moveTo>
                    <a:pt x="0" y="0"/>
                  </a:moveTo>
                  <a:lnTo>
                    <a:pt x="743414" y="0"/>
                  </a:lnTo>
                  <a:lnTo>
                    <a:pt x="743414" y="743414"/>
                  </a:lnTo>
                  <a:lnTo>
                    <a:pt x="0" y="7434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0" y="164358"/>
              <a:ext cx="687284" cy="687284"/>
            </a:xfrm>
            <a:custGeom>
              <a:avLst/>
              <a:gdLst/>
              <a:ahLst/>
              <a:cxnLst/>
              <a:rect l="l" t="t" r="r" b="b"/>
              <a:pathLst>
                <a:path w="687284" h="687284">
                  <a:moveTo>
                    <a:pt x="0" y="0"/>
                  </a:moveTo>
                  <a:lnTo>
                    <a:pt x="687284" y="0"/>
                  </a:lnTo>
                  <a:lnTo>
                    <a:pt x="687284" y="687284"/>
                  </a:lnTo>
                  <a:lnTo>
                    <a:pt x="0" y="6872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1494198" y="0"/>
              <a:ext cx="11918774" cy="1016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50"/>
                </a:lnSpc>
              </a:pPr>
              <a:r>
                <a:rPr lang="en-US" sz="5000">
                  <a:solidFill>
                    <a:srgbClr val="000000"/>
                  </a:solidFill>
                  <a:latin typeface="Chunk Five"/>
                  <a:ea typeface="Chunk Five"/>
                  <a:cs typeface="Chunk Five"/>
                  <a:sym typeface="Chunk Five"/>
                </a:rPr>
                <a:t>@escolabiblicapromessista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367801" y="5282230"/>
            <a:ext cx="9552397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www.editorapromessa.com.br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67801" y="6044230"/>
            <a:ext cx="9552397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www.promesisstas.org/lb352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1630250"/>
            <a:ext cx="9158040" cy="1781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79"/>
              </a:lnSpc>
            </a:pPr>
            <a:r>
              <a:rPr lang="en-US" sz="11797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+ Conteúdos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394</Words>
  <Application>Microsoft Office PowerPoint</Application>
  <PresentationFormat>Personalizar</PresentationFormat>
  <Paragraphs>33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8" baseType="lpstr">
      <vt:lpstr>Calibri</vt:lpstr>
      <vt:lpstr>Chunk Five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Slides_LB352.pptx</dc:title>
  <dc:creator>Usuario</dc:creator>
  <cp:lastModifiedBy>Usuario</cp:lastModifiedBy>
  <cp:revision>9</cp:revision>
  <dcterms:created xsi:type="dcterms:W3CDTF">2006-08-16T00:00:00Z</dcterms:created>
  <dcterms:modified xsi:type="dcterms:W3CDTF">2025-06-30T14:09:43Z</dcterms:modified>
  <dc:identifier>DAGrBOk_fhk</dc:identifier>
</cp:coreProperties>
</file>