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hunk Five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0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299456" y="6363555"/>
            <a:ext cx="2595289" cy="3194201"/>
            <a:chOff x="0" y="0"/>
            <a:chExt cx="6604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solidFill>
              <a:srgbClr val="E18C3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604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" y="6515100"/>
            <a:ext cx="2844836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05</a:t>
            </a:r>
            <a:endParaRPr lang="en-US" sz="14978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3"/>
          <p:cNvSpPr/>
          <p:nvPr/>
        </p:nvSpPr>
        <p:spPr>
          <a:xfrm>
            <a:off x="5935880" y="2057400"/>
            <a:ext cx="12352120" cy="822960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4551871" cy="4579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pt-BR" sz="11797" dirty="0" smtClean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O </a:t>
            </a:r>
            <a:r>
              <a:rPr lang="pt-BR" sz="11797" dirty="0">
                <a:solidFill>
                  <a:srgbClr val="E18C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nk Five"/>
                <a:ea typeface="Chunk Five"/>
                <a:cs typeface="Chunk Five"/>
                <a:sym typeface="Chunk Five"/>
              </a:rPr>
              <a:t>que é a plantação de igrejas?</a:t>
            </a:r>
          </a:p>
          <a:p>
            <a:pPr>
              <a:lnSpc>
                <a:spcPts val="11679"/>
              </a:lnSpc>
            </a:pPr>
            <a:endParaRPr lang="en-US" sz="11797" dirty="0" smtClean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50129" y="3862965"/>
            <a:ext cx="2694397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</a:t>
            </a:r>
            <a:r>
              <a:rPr lang="en-US" sz="5000" dirty="0" err="1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ição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05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1" name="Freeform 3"/>
          <p:cNvSpPr/>
          <p:nvPr/>
        </p:nvSpPr>
        <p:spPr>
          <a:xfrm>
            <a:off x="6088280" y="2209800"/>
            <a:ext cx="12352120" cy="822960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0693" y="0"/>
            <a:ext cx="15908607" cy="10287000"/>
          </a:xfrm>
          <a:custGeom>
            <a:avLst/>
            <a:gdLst/>
            <a:ahLst/>
            <a:cxnLst/>
            <a:rect l="l" t="t" r="r" b="b"/>
            <a:pathLst>
              <a:path w="15908607" h="10287000">
                <a:moveTo>
                  <a:pt x="0" y="0"/>
                </a:moveTo>
                <a:lnTo>
                  <a:pt x="15908607" y="0"/>
                </a:lnTo>
                <a:lnTo>
                  <a:pt x="159086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16" r="-101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523242"/>
            <a:ext cx="12077700" cy="2311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Eu plantei, Apolo regou; mas o crescimento veio de Deus. (1 </a:t>
            </a:r>
            <a:r>
              <a:rPr lang="pt-BR" sz="6000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Co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3:6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)</a:t>
            </a:r>
            <a:endParaRPr lang="pt-BR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2547743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Texto 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168236"/>
            <a:ext cx="13448305" cy="6851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Plantação se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trata do efeito de inserir uma semente ou uma pequena planta no solo de tal maneira que ela crie raízes e dê flores e frutos em um crescimento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natural. Por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isso, quando falamos de igreja, melhor do que dizer: vamos “abrir uma igreja” é melhor dizer: vamos “plantar uma igreja”.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409700"/>
            <a:ext cx="400466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Introdução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04973" y="514350"/>
            <a:ext cx="8083027" cy="9258300"/>
          </a:xfrm>
          <a:custGeom>
            <a:avLst/>
            <a:gdLst/>
            <a:ahLst/>
            <a:cxnLst/>
            <a:rect l="l" t="t" r="r" b="b"/>
            <a:pathLst>
              <a:path w="8083027" h="9258300">
                <a:moveTo>
                  <a:pt x="0" y="0"/>
                </a:moveTo>
                <a:lnTo>
                  <a:pt x="8083027" y="0"/>
                </a:lnTo>
                <a:lnTo>
                  <a:pt x="8083027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84" r="-2000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I. Aprofundando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84119" y="1031405"/>
            <a:ext cx="10782300" cy="1872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1. A certeza da semente na plantação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63337" y="3154659"/>
            <a:ext cx="11391900" cy="1872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O conhecimento do solo da plantação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3337" y="5260595"/>
            <a:ext cx="11391900" cy="1919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3. O esforço e cuidado com a plantação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084119" y="7245471"/>
            <a:ext cx="13012881" cy="1872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50"/>
              </a:lnSpc>
            </a:pPr>
            <a:r>
              <a:rPr lang="pt-BR" sz="7323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4. A </a:t>
            </a:r>
            <a:r>
              <a:rPr lang="pt-BR" sz="7323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confiança no crescimento na plantação</a:t>
            </a:r>
            <a:endParaRPr lang="en-US" sz="7323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85800" y="912552"/>
            <a:ext cx="16573064" cy="8213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01. Quando falamos em plantação de igrejas, qual semente estamos realmente falando? Qual é o foco principal na plantação de uma nova igreja? Leia 1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Co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3:6;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Fp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3:7-11; </a:t>
            </a:r>
            <a:r>
              <a:rPr lang="pt-BR" sz="35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Rm</a:t>
            </a: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1:15-17.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02. Por que é necessário estudar a cidade ou o bairro, quando o tema é plantação de igrejas? Baseie-se no item 2 do comentário anterior e em At 17:16, 22-23.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03. Por que contextos diferentes podem exigir estratégias diferentes de atuação? Utilize o item 3 do comentário anterior e também, At 16:13; 17:16-17; 18:5-8.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  <a:p>
            <a:pPr algn="just">
              <a:lnSpc>
                <a:spcPts val="3959"/>
              </a:lnSpc>
            </a:pPr>
            <a:r>
              <a:rPr lang="pt-BR" sz="35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04. Comente sobre a confiança que todo plantador deve ter em Deus. Além disso, responda: como podemos definir plantação de igrejas à luz do Novo Testamento e desse estudo? Utilize o item 4 do comentário anterior.</a:t>
            </a:r>
          </a:p>
          <a:p>
            <a:pPr algn="just">
              <a:lnSpc>
                <a:spcPts val="3959"/>
              </a:lnSpc>
            </a:pPr>
            <a:endParaRPr lang="pt-BR" sz="35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545457" y="2057400"/>
            <a:ext cx="7128891" cy="8229600"/>
          </a:xfrm>
          <a:custGeom>
            <a:avLst/>
            <a:gdLst/>
            <a:ahLst/>
            <a:cxnLst/>
            <a:rect l="l" t="t" r="r" b="b"/>
            <a:pathLst>
              <a:path w="7128891" h="8229600">
                <a:moveTo>
                  <a:pt x="0" y="0"/>
                </a:moveTo>
                <a:lnTo>
                  <a:pt x="7128891" y="0"/>
                </a:lnTo>
                <a:lnTo>
                  <a:pt x="71288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25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II. Aplicando o 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822135"/>
            <a:ext cx="13448305" cy="3824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Não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podemos nos esquecer de que este é o padrão bíblico do Novo Testamento. Sempre é preciso pastores e equipes dispostas a aceitar o desafio da plantação.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476500"/>
            <a:ext cx="15323153" cy="131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1. Plantar igrejas envolve desapego e sensibilidade espiritual!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4305300"/>
            <a:ext cx="13392549" cy="3824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É muito difícil lidar com o novo. É mais fácil, confortável e seguro reproduzir modelos testados e seguros. Novamente, não é o que vemos em Paulo. </a:t>
            </a:r>
            <a:endParaRPr lang="en-US" sz="6000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42555" y="2990838"/>
            <a:ext cx="14820900" cy="1314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2. Plantar </a:t>
            </a:r>
            <a:r>
              <a:rPr lang="pt-BR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igrejas envolve estudo e estratégias inovadoras!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386839" y="-98461"/>
            <a:ext cx="18882657" cy="10385461"/>
          </a:xfrm>
          <a:custGeom>
            <a:avLst/>
            <a:gdLst/>
            <a:ahLst/>
            <a:cxnLst/>
            <a:rect l="l" t="t" r="r" b="b"/>
            <a:pathLst>
              <a:path w="18882657" h="10385461">
                <a:moveTo>
                  <a:pt x="18882657" y="0"/>
                </a:moveTo>
                <a:lnTo>
                  <a:pt x="0" y="0"/>
                </a:lnTo>
                <a:lnTo>
                  <a:pt x="0" y="10385461"/>
                </a:lnTo>
                <a:lnTo>
                  <a:pt x="18882657" y="10385461"/>
                </a:lnTo>
                <a:lnTo>
                  <a:pt x="1888265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50129" y="4634490"/>
            <a:ext cx="13922232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III. </a:t>
            </a:r>
            <a:r>
              <a:rPr lang="en-US" sz="11797" dirty="0" err="1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Desafio</a:t>
            </a:r>
            <a:r>
              <a:rPr lang="en-US" sz="11797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11797" dirty="0" err="1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missionário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143000" y="3231117"/>
            <a:ext cx="13838598" cy="3824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Comece </a:t>
            </a:r>
            <a:r>
              <a:rPr lang="pt-BR" sz="6000" dirty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a sonhar, orar e planejar em sua igreja local. Ou, também, se coloque à disposição de um grupo base para ajudar uma nova </a:t>
            </a:r>
            <a:r>
              <a:rPr lang="pt-BR" sz="6000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plantação.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1028700"/>
            <a:ext cx="6022009" cy="8229600"/>
          </a:xfrm>
          <a:custGeom>
            <a:avLst/>
            <a:gdLst/>
            <a:ahLst/>
            <a:cxnLst/>
            <a:rect l="l" t="t" r="r" b="b"/>
            <a:pathLst>
              <a:path w="6022009" h="8229600">
                <a:moveTo>
                  <a:pt x="0" y="0"/>
                </a:moveTo>
                <a:lnTo>
                  <a:pt x="6022009" y="0"/>
                </a:lnTo>
                <a:lnTo>
                  <a:pt x="602200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041" t="-29350" r="-66795" b="-2965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050709" y="4578734"/>
            <a:ext cx="10437476" cy="4579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679"/>
              </a:lnSpc>
            </a:pPr>
            <a:r>
              <a:rPr lang="pt-BR" sz="11797" dirty="0" smtClean="0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Plantando igrejas saudáveis</a:t>
            </a:r>
            <a:endParaRPr lang="en-US" sz="11797" dirty="0">
              <a:solidFill>
                <a:srgbClr val="E18C34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197423" y="3807209"/>
            <a:ext cx="3893153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dirty="0" err="1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Lição</a:t>
            </a:r>
            <a:r>
              <a:rPr lang="en-US" sz="5000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</a:t>
            </a:r>
            <a:r>
              <a:rPr lang="en-US" sz="5000" dirty="0" smtClean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06</a:t>
            </a:r>
            <a:endParaRPr lang="en-US" sz="5000" dirty="0">
              <a:solidFill>
                <a:srgbClr val="000000"/>
              </a:solidFill>
              <a:latin typeface="Chunk Five"/>
              <a:ea typeface="Chunk Five"/>
              <a:cs typeface="Chunk Five"/>
              <a:sym typeface="Chunk Fiv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35567" y="1028700"/>
            <a:ext cx="500827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Próximo estudo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14136" y="4520230"/>
            <a:ext cx="10059729" cy="762000"/>
            <a:chOff x="0" y="0"/>
            <a:chExt cx="13412972" cy="1016000"/>
          </a:xfrm>
        </p:grpSpPr>
        <p:sp>
          <p:nvSpPr>
            <p:cNvPr id="4" name="Freeform 4"/>
            <p:cNvSpPr/>
            <p:nvPr/>
          </p:nvSpPr>
          <p:spPr>
            <a:xfrm>
              <a:off x="750784" y="136293"/>
              <a:ext cx="743415" cy="743415"/>
            </a:xfrm>
            <a:custGeom>
              <a:avLst/>
              <a:gdLst/>
              <a:ahLst/>
              <a:cxnLst/>
              <a:rect l="l" t="t" r="r" b="b"/>
              <a:pathLst>
                <a:path w="743415" h="743415">
                  <a:moveTo>
                    <a:pt x="0" y="0"/>
                  </a:moveTo>
                  <a:lnTo>
                    <a:pt x="743414" y="0"/>
                  </a:lnTo>
                  <a:lnTo>
                    <a:pt x="743414" y="743414"/>
                  </a:lnTo>
                  <a:lnTo>
                    <a:pt x="0" y="743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164358"/>
              <a:ext cx="687284" cy="687284"/>
            </a:xfrm>
            <a:custGeom>
              <a:avLst/>
              <a:gdLst/>
              <a:ahLst/>
              <a:cxnLst/>
              <a:rect l="l" t="t" r="r" b="b"/>
              <a:pathLst>
                <a:path w="687284" h="687284">
                  <a:moveTo>
                    <a:pt x="0" y="0"/>
                  </a:moveTo>
                  <a:lnTo>
                    <a:pt x="687284" y="0"/>
                  </a:lnTo>
                  <a:lnTo>
                    <a:pt x="687284" y="687284"/>
                  </a:lnTo>
                  <a:lnTo>
                    <a:pt x="0" y="687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494198" y="0"/>
              <a:ext cx="11918774" cy="1016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50"/>
                </a:lnSpc>
              </a:pPr>
              <a:r>
                <a:rPr lang="en-US" sz="5000">
                  <a:solidFill>
                    <a:srgbClr val="000000"/>
                  </a:solidFill>
                  <a:latin typeface="Chunk Five"/>
                  <a:ea typeface="Chunk Five"/>
                  <a:cs typeface="Chunk Five"/>
                  <a:sym typeface="Chunk Five"/>
                </a:rPr>
                <a:t>@escolabiblicapromessista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367801" y="5282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67801" y="6044230"/>
            <a:ext cx="9552397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www.promesisstas.org/lb352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630250"/>
            <a:ext cx="9158040" cy="1781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9"/>
              </a:lnSpc>
            </a:pPr>
            <a:r>
              <a:rPr lang="en-US" sz="11797">
                <a:solidFill>
                  <a:srgbClr val="E18C34"/>
                </a:solidFill>
                <a:latin typeface="Chunk Five"/>
                <a:ea typeface="Chunk Five"/>
                <a:cs typeface="Chunk Five"/>
                <a:sym typeface="Chunk Five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408</Words>
  <Application>Microsoft Office PowerPoint</Application>
  <PresentationFormat>Personalizar</PresentationFormat>
  <Paragraphs>33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Calibri</vt:lpstr>
      <vt:lpstr>Chunk Five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20</cp:revision>
  <dcterms:created xsi:type="dcterms:W3CDTF">2006-08-16T00:00:00Z</dcterms:created>
  <dcterms:modified xsi:type="dcterms:W3CDTF">2025-06-30T14:13:13Z</dcterms:modified>
  <dc:identifier>DAGrBOk_fhk</dc:identifier>
</cp:coreProperties>
</file>