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hunk Five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8" autoAdjust="0"/>
    <p:restoredTop sz="94622" autoAdjust="0"/>
  </p:normalViewPr>
  <p:slideViewPr>
    <p:cSldViewPr>
      <p:cViewPr varScale="1">
        <p:scale>
          <a:sx n="46" d="100"/>
          <a:sy n="46" d="100"/>
        </p:scale>
        <p:origin x="66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6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0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5400000">
            <a:off x="299456" y="6363555"/>
            <a:ext cx="2595289" cy="3194201"/>
            <a:chOff x="0" y="0"/>
            <a:chExt cx="6604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solidFill>
              <a:srgbClr val="E18C3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604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" y="6515100"/>
            <a:ext cx="2844836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06</a:t>
            </a:r>
            <a:endParaRPr lang="en-US" sz="14978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Freeform 3"/>
          <p:cNvSpPr/>
          <p:nvPr/>
        </p:nvSpPr>
        <p:spPr>
          <a:xfrm>
            <a:off x="4144526" y="0"/>
            <a:ext cx="14143474" cy="10287000"/>
          </a:xfrm>
          <a:custGeom>
            <a:avLst/>
            <a:gdLst/>
            <a:ahLst/>
            <a:cxnLst/>
            <a:rect l="l" t="t" r="r" b="b"/>
            <a:pathLst>
              <a:path w="15320060" h="10457892">
                <a:moveTo>
                  <a:pt x="0" y="0"/>
                </a:moveTo>
                <a:lnTo>
                  <a:pt x="15320060" y="0"/>
                </a:lnTo>
                <a:lnTo>
                  <a:pt x="15320060" y="10457892"/>
                </a:lnTo>
                <a:lnTo>
                  <a:pt x="0" y="104578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29" r="-122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4551871" cy="3079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Plantando</a:t>
            </a:r>
            <a:r>
              <a:rPr lang="en-US" sz="11797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i</a:t>
            </a: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grejas</a:t>
            </a:r>
            <a:r>
              <a:rPr lang="en-US" sz="11797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 err="1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saudáveis</a:t>
            </a:r>
            <a:endParaRPr lang="en-US" sz="11797" dirty="0" smtClean="0">
              <a:solidFill>
                <a:srgbClr val="E18C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50129" y="3862965"/>
            <a:ext cx="2694397" cy="67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</a:t>
            </a:r>
            <a:r>
              <a:rPr lang="en-US" sz="5000" dirty="0" err="1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ição</a:t>
            </a:r>
            <a:r>
              <a:rPr lang="en-US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06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89696" y="0"/>
            <a:ext cx="15908607" cy="10287000"/>
          </a:xfrm>
          <a:custGeom>
            <a:avLst/>
            <a:gdLst/>
            <a:ahLst/>
            <a:cxnLst/>
            <a:rect l="l" t="t" r="r" b="b"/>
            <a:pathLst>
              <a:path w="15908607" h="10287000">
                <a:moveTo>
                  <a:pt x="0" y="0"/>
                </a:moveTo>
                <a:lnTo>
                  <a:pt x="15908607" y="0"/>
                </a:lnTo>
                <a:lnTo>
                  <a:pt x="159086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16" r="-101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2142621"/>
            <a:ext cx="13982700" cy="5291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4800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Paulo</a:t>
            </a:r>
            <a:r>
              <a:rPr lang="pt-BR" sz="4800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, então, deixou a sinagoga e levou consigo os discípulos, passando a realizar discussões diárias na escola de Tirano. Isso continuou durante os dois anos seguintes, e gente de toda a província da Ásia, tanto judeus como gregos, ouviu a palavra do Senhor. (At 19:10-11)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380621"/>
            <a:ext cx="40046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Texto</a:t>
            </a:r>
            <a:r>
              <a:rPr lang="en-US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168236"/>
            <a:ext cx="13448305" cy="6071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54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Plantação se </a:t>
            </a:r>
            <a:r>
              <a:rPr lang="pt-BR" sz="54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trata do efeito de inserir uma semente ou uma pequena planta no solo de tal maneira que ela crie raízes e dê flores e frutos em um crescimento </a:t>
            </a:r>
            <a:r>
              <a:rPr lang="pt-BR" sz="54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natural. Por </a:t>
            </a:r>
            <a:r>
              <a:rPr lang="pt-BR" sz="54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isso, quando falamos de igreja, melhor do que dizer: vamos “abrir uma igreja” é </a:t>
            </a:r>
            <a:r>
              <a:rPr lang="pt-BR" sz="54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dizer</a:t>
            </a:r>
            <a:r>
              <a:rPr lang="pt-BR" sz="54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: vamos “plantar uma igreja”.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409700"/>
            <a:ext cx="40046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Introdução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04973" y="514350"/>
            <a:ext cx="8083027" cy="9258300"/>
          </a:xfrm>
          <a:custGeom>
            <a:avLst/>
            <a:gdLst/>
            <a:ahLst/>
            <a:cxnLst/>
            <a:rect l="l" t="t" r="r" b="b"/>
            <a:pathLst>
              <a:path w="8083027" h="9258300">
                <a:moveTo>
                  <a:pt x="0" y="0"/>
                </a:moveTo>
                <a:lnTo>
                  <a:pt x="8083027" y="0"/>
                </a:lnTo>
                <a:lnTo>
                  <a:pt x="8083027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84" r="-2000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25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I. Aprofundando o tema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84119" y="2029074"/>
            <a:ext cx="10782300" cy="1872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1. A escolha de locais estratégicos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84119" y="4059274"/>
            <a:ext cx="11391900" cy="1872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</a:t>
            </a:r>
            <a:r>
              <a:rPr lang="pt-BR" sz="7323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. </a:t>
            </a:r>
            <a:r>
              <a:rPr lang="pt-BR" sz="7323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O </a:t>
            </a: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treinamento de líderes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3337" y="6261676"/>
            <a:ext cx="11391900" cy="19199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3. </a:t>
            </a: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O compromisso com a Palavra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85800" y="1104900"/>
            <a:ext cx="16573064" cy="7694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01. A partir da introdução, comente sobre o ministério de Paulo como plantador de igrejas. Podemos afirmar que se trata de um ministério frutífero neste sentido? Leia </a:t>
            </a:r>
            <a:r>
              <a:rPr lang="pt-BR" sz="35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Rm</a:t>
            </a: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15:17-20, 23. </a:t>
            </a:r>
          </a:p>
          <a:p>
            <a:pPr algn="just">
              <a:lnSpc>
                <a:spcPts val="3959"/>
              </a:lnSpc>
            </a:pP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02. O que as localidades onde Paulo estabeleceu igrejas cristãs tinham em comum? Por que tal estratégia favoreceu a expansão e a sedimentação do cristianismo? Leia At 16:12. </a:t>
            </a:r>
          </a:p>
          <a:p>
            <a:pPr algn="just">
              <a:lnSpc>
                <a:spcPts val="3959"/>
              </a:lnSpc>
            </a:pP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03. A partir de 2 </a:t>
            </a:r>
            <a:r>
              <a:rPr lang="pt-BR" sz="35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Tm</a:t>
            </a: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3:10 e </a:t>
            </a:r>
            <a:r>
              <a:rPr lang="pt-BR" sz="35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Tt</a:t>
            </a: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2:7-8, podemos ver o método que Paulo adotava para preparar novos líderes. Comente sobre esse método e como ele ainda é atual e pertinente nos nossos dias.</a:t>
            </a:r>
          </a:p>
          <a:p>
            <a:pPr algn="just">
              <a:lnSpc>
                <a:spcPts val="3959"/>
              </a:lnSpc>
            </a:pP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04. Qual era a principal mensagem que o apóstolo Paulo ensinava nas novas comunidades cristãs? Podemos dizer que ele tinha compromisso com o evangelho? Baseie-se em 1 </a:t>
            </a:r>
            <a:r>
              <a:rPr lang="pt-BR" sz="35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Co</a:t>
            </a: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2:2; 1 </a:t>
            </a:r>
            <a:r>
              <a:rPr lang="pt-BR" sz="35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Ts</a:t>
            </a: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2:1-6</a:t>
            </a:r>
            <a:r>
              <a:rPr lang="pt-BR" sz="35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.</a:t>
            </a: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545457" y="2057400"/>
            <a:ext cx="7128891" cy="8229600"/>
          </a:xfrm>
          <a:custGeom>
            <a:avLst/>
            <a:gdLst/>
            <a:ahLst/>
            <a:cxnLst/>
            <a:rect l="l" t="t" r="r" b="b"/>
            <a:pathLst>
              <a:path w="7128891" h="8229600">
                <a:moveTo>
                  <a:pt x="0" y="0"/>
                </a:moveTo>
                <a:lnTo>
                  <a:pt x="7128891" y="0"/>
                </a:lnTo>
                <a:lnTo>
                  <a:pt x="712889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25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II. Aplicando o tema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822135"/>
            <a:ext cx="13448305" cy="4581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 plantação de uma nova igreja em um determinado local devem considerar uma série de fatores para que aquela comunidade seja, de fato, relevante no local onde está sendo plantada. 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476500"/>
            <a:ext cx="15323153" cy="1314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1. Igrejas saudáveis são plantadas sem descuidarmos da estratégia!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4305300"/>
            <a:ext cx="13392549" cy="3824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 plantação de uma nova igreja é marcada pelo ensino e pelo discipulado. O plantador deve estar preparado para falar com o público, mas também 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individualmente.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42555" y="2990838"/>
            <a:ext cx="14820900" cy="1314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2. Igrejas </a:t>
            </a:r>
            <a:r>
              <a:rPr lang="pt-BR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saudáveis são plantadas sem negligenciarmos o evangelho!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386839" y="-98461"/>
            <a:ext cx="18882657" cy="10385461"/>
          </a:xfrm>
          <a:custGeom>
            <a:avLst/>
            <a:gdLst/>
            <a:ahLst/>
            <a:cxnLst/>
            <a:rect l="l" t="t" r="r" b="b"/>
            <a:pathLst>
              <a:path w="18882657" h="10385461">
                <a:moveTo>
                  <a:pt x="18882657" y="0"/>
                </a:moveTo>
                <a:lnTo>
                  <a:pt x="0" y="0"/>
                </a:lnTo>
                <a:lnTo>
                  <a:pt x="0" y="10385461"/>
                </a:lnTo>
                <a:lnTo>
                  <a:pt x="18882657" y="10385461"/>
                </a:lnTo>
                <a:lnTo>
                  <a:pt x="1888265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III. </a:t>
            </a:r>
            <a:r>
              <a:rPr lang="en-US" sz="11797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Desafio</a:t>
            </a: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 err="1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missionário</a:t>
            </a: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143000" y="3987735"/>
            <a:ext cx="13838598" cy="23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O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re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pelos projetos de plantação que você conhece e por seus plantadores, juntamente com suas famílias.</a:t>
            </a:r>
            <a:endParaRPr lang="pt-BR" sz="6000" dirty="0" smtClean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1028700"/>
            <a:ext cx="6022009" cy="8229600"/>
          </a:xfrm>
          <a:custGeom>
            <a:avLst/>
            <a:gdLst/>
            <a:ahLst/>
            <a:cxnLst/>
            <a:rect l="l" t="t" r="r" b="b"/>
            <a:pathLst>
              <a:path w="6022009" h="8229600">
                <a:moveTo>
                  <a:pt x="0" y="0"/>
                </a:moveTo>
                <a:lnTo>
                  <a:pt x="6022009" y="0"/>
                </a:lnTo>
                <a:lnTo>
                  <a:pt x="602200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041" t="-29350" r="-66795" b="-29655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050709" y="4578734"/>
            <a:ext cx="10437476" cy="3079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pt-BR" sz="11797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Quebrando paradigmas</a:t>
            </a:r>
            <a:endParaRPr lang="pt-BR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197423" y="3807209"/>
            <a:ext cx="3893153" cy="67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Lição</a:t>
            </a:r>
            <a:r>
              <a:rPr lang="en-US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07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35567" y="1028700"/>
            <a:ext cx="5008275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Próximo estudo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14136" y="4520230"/>
            <a:ext cx="10059729" cy="762000"/>
            <a:chOff x="0" y="0"/>
            <a:chExt cx="13412972" cy="1016000"/>
          </a:xfrm>
        </p:grpSpPr>
        <p:sp>
          <p:nvSpPr>
            <p:cNvPr id="4" name="Freeform 4"/>
            <p:cNvSpPr/>
            <p:nvPr/>
          </p:nvSpPr>
          <p:spPr>
            <a:xfrm>
              <a:off x="750784" y="136293"/>
              <a:ext cx="743415" cy="743415"/>
            </a:xfrm>
            <a:custGeom>
              <a:avLst/>
              <a:gdLst/>
              <a:ahLst/>
              <a:cxnLst/>
              <a:rect l="l" t="t" r="r" b="b"/>
              <a:pathLst>
                <a:path w="743415" h="743415">
                  <a:moveTo>
                    <a:pt x="0" y="0"/>
                  </a:moveTo>
                  <a:lnTo>
                    <a:pt x="743414" y="0"/>
                  </a:lnTo>
                  <a:lnTo>
                    <a:pt x="743414" y="743414"/>
                  </a:lnTo>
                  <a:lnTo>
                    <a:pt x="0" y="743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164358"/>
              <a:ext cx="687284" cy="687284"/>
            </a:xfrm>
            <a:custGeom>
              <a:avLst/>
              <a:gdLst/>
              <a:ahLst/>
              <a:cxnLst/>
              <a:rect l="l" t="t" r="r" b="b"/>
              <a:pathLst>
                <a:path w="687284" h="687284">
                  <a:moveTo>
                    <a:pt x="0" y="0"/>
                  </a:moveTo>
                  <a:lnTo>
                    <a:pt x="687284" y="0"/>
                  </a:lnTo>
                  <a:lnTo>
                    <a:pt x="687284" y="687284"/>
                  </a:lnTo>
                  <a:lnTo>
                    <a:pt x="0" y="687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494198" y="0"/>
              <a:ext cx="11918774" cy="1016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50"/>
                </a:lnSpc>
              </a:pPr>
              <a:r>
                <a:rPr lang="en-US" sz="5000">
                  <a:solidFill>
                    <a:srgbClr val="000000"/>
                  </a:solidFill>
                  <a:latin typeface="Chunk Five"/>
                  <a:ea typeface="Chunk Five"/>
                  <a:cs typeface="Chunk Five"/>
                  <a:sym typeface="Chunk Five"/>
                </a:rPr>
                <a:t>@escolabiblicapromessista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367801" y="5282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67801" y="6044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www.promesisstas.org/lb352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630250"/>
            <a:ext cx="9158040" cy="1781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417</Words>
  <Application>Microsoft Office PowerPoint</Application>
  <PresentationFormat>Personalizar</PresentationFormat>
  <Paragraphs>32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Calibri</vt:lpstr>
      <vt:lpstr>Arial</vt:lpstr>
      <vt:lpstr>Chunk Five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27</cp:revision>
  <dcterms:created xsi:type="dcterms:W3CDTF">2006-08-16T00:00:00Z</dcterms:created>
  <dcterms:modified xsi:type="dcterms:W3CDTF">2025-06-30T14:14:09Z</dcterms:modified>
  <dc:identifier>DAGrBOk_fhk</dc:identifier>
</cp:coreProperties>
</file>