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hunk Five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68" autoAdjust="0"/>
    <p:restoredTop sz="94622" autoAdjust="0"/>
  </p:normalViewPr>
  <p:slideViewPr>
    <p:cSldViewPr>
      <p:cViewPr varScale="1">
        <p:scale>
          <a:sx n="46" d="100"/>
          <a:sy n="46" d="100"/>
        </p:scale>
        <p:origin x="66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6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0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-5400000">
            <a:off x="299456" y="6363555"/>
            <a:ext cx="2595289" cy="3194201"/>
            <a:chOff x="0" y="0"/>
            <a:chExt cx="6604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solidFill>
              <a:srgbClr val="E18C3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604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" y="6515100"/>
            <a:ext cx="2844836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69"/>
              </a:lnSpc>
            </a:pPr>
            <a:r>
              <a:rPr lang="en-US" sz="14978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07</a:t>
            </a:r>
            <a:endParaRPr lang="en-US" sz="14978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4551871" cy="3079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679"/>
              </a:lnSpc>
            </a:pPr>
            <a:r>
              <a:rPr lang="en-US" sz="11797" dirty="0" err="1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Quebrando</a:t>
            </a:r>
            <a:r>
              <a:rPr lang="en-US" sz="11797" dirty="0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1797" dirty="0" err="1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paradigmas</a:t>
            </a:r>
            <a:endParaRPr lang="en-US" sz="11797" dirty="0">
              <a:solidFill>
                <a:srgbClr val="E18C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50129" y="3862965"/>
            <a:ext cx="2694397" cy="67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</a:t>
            </a:r>
            <a:r>
              <a:rPr lang="en-US" sz="5000" dirty="0" err="1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ição</a:t>
            </a:r>
            <a:r>
              <a:rPr lang="en-US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07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Freeform 3"/>
          <p:cNvSpPr/>
          <p:nvPr/>
        </p:nvSpPr>
        <p:spPr>
          <a:xfrm>
            <a:off x="4419042" y="0"/>
            <a:ext cx="13868958" cy="10287000"/>
          </a:xfrm>
          <a:custGeom>
            <a:avLst/>
            <a:gdLst/>
            <a:ahLst/>
            <a:cxnLst/>
            <a:rect l="l" t="t" r="r" b="b"/>
            <a:pathLst>
              <a:path w="13868958" h="10287000">
                <a:moveTo>
                  <a:pt x="0" y="0"/>
                </a:moveTo>
                <a:lnTo>
                  <a:pt x="13868958" y="0"/>
                </a:lnTo>
                <a:lnTo>
                  <a:pt x="1386895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66" t="-5175" r="-37081" b="-19992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89696" y="0"/>
            <a:ext cx="15908607" cy="10287000"/>
          </a:xfrm>
          <a:custGeom>
            <a:avLst/>
            <a:gdLst/>
            <a:ahLst/>
            <a:cxnLst/>
            <a:rect l="l" t="t" r="r" b="b"/>
            <a:pathLst>
              <a:path w="15908607" h="10287000">
                <a:moveTo>
                  <a:pt x="0" y="0"/>
                </a:moveTo>
                <a:lnTo>
                  <a:pt x="15908607" y="0"/>
                </a:lnTo>
                <a:lnTo>
                  <a:pt x="159086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16" r="-101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49739" y="3254200"/>
            <a:ext cx="12385261" cy="4558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54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Eu plantei, Apolo regou, mas Deus é quem fazia crescer; de modo que nem o que planta nem o que rega são alguma coisa, mas unicamente Deus, que efetua o crescimento. (1 </a:t>
            </a:r>
            <a:r>
              <a:rPr lang="pt-BR" sz="5400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Co</a:t>
            </a:r>
            <a:r>
              <a:rPr lang="pt-BR" sz="54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3:6-7</a:t>
            </a:r>
            <a:r>
              <a:rPr lang="pt-BR" sz="5400" dirty="0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)</a:t>
            </a:r>
            <a:endParaRPr lang="pt-BR" sz="5400" dirty="0">
              <a:solidFill>
                <a:srgbClr val="E18C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49739" y="2492200"/>
            <a:ext cx="4004666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Texto</a:t>
            </a:r>
            <a:r>
              <a:rPr lang="en-US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14845" y="4076700"/>
            <a:ext cx="11558155" cy="37830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54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Ainda </a:t>
            </a:r>
            <a:r>
              <a:rPr lang="pt-BR" sz="54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existem muitas barreiras para a plantação de novas igrejas e nessa lição apresentaremos algumas razões pelas quais devemos investir nesta tarefa!</a:t>
            </a:r>
            <a:endParaRPr lang="pt-BR" sz="5400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42554" y="3314700"/>
            <a:ext cx="4004666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Introdução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04973" y="514350"/>
            <a:ext cx="8083027" cy="9258300"/>
          </a:xfrm>
          <a:custGeom>
            <a:avLst/>
            <a:gdLst/>
            <a:ahLst/>
            <a:cxnLst/>
            <a:rect l="l" t="t" r="r" b="b"/>
            <a:pathLst>
              <a:path w="8083027" h="9258300">
                <a:moveTo>
                  <a:pt x="0" y="0"/>
                </a:moveTo>
                <a:lnTo>
                  <a:pt x="8083027" y="0"/>
                </a:lnTo>
                <a:lnTo>
                  <a:pt x="8083027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384" r="-20004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257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I. Aprofundando o tema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84118" y="1185187"/>
            <a:ext cx="10782300" cy="1872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1. </a:t>
            </a:r>
            <a:r>
              <a:rPr lang="pt-BR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 sociedade em transformação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56409" y="3246640"/>
            <a:ext cx="12098481" cy="1872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7323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2. </a:t>
            </a:r>
            <a:r>
              <a:rPr lang="pt-BR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Maiores possibilidades de conexão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118" y="5167745"/>
            <a:ext cx="11391900" cy="19199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7323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3. </a:t>
            </a:r>
            <a:r>
              <a:rPr lang="pt-BR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Alcance de não cristãos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1091045" y="7146883"/>
            <a:ext cx="11391900" cy="19199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4. O incentivo à revitalização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85800" y="1257300"/>
            <a:ext cx="16573064" cy="7187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1. Com base no item 1, como a globalização, a pluralização e a secularização contribuem para a necessidade urgente de plantar novas igrejas, conforme apresentado no texto? Leia </a:t>
            </a:r>
            <a:r>
              <a:rPr lang="pt-BR" sz="35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Ef</a:t>
            </a: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5:15-16. </a:t>
            </a:r>
          </a:p>
          <a:p>
            <a:pPr algn="just">
              <a:lnSpc>
                <a:spcPts val="3959"/>
              </a:lnSpc>
            </a:pPr>
            <a:endParaRPr lang="pt-BR" sz="35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2. Em que sentido novas igrejas possuem maior capacidade de alcançar as novas gerações, novos moradores e novos grupos em comparação com as igrejas mais antigas? Responda baseando-se no item 2. </a:t>
            </a:r>
          </a:p>
          <a:p>
            <a:pPr algn="just">
              <a:lnSpc>
                <a:spcPts val="3959"/>
              </a:lnSpc>
            </a:pPr>
            <a:endParaRPr lang="pt-BR" sz="35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3. Igrejas e cristãos devem se preocupar com os não crentes? Novas igrejas podem ser relevantes neste sentido? Leia Cl 4:3-6 e o item 3.</a:t>
            </a:r>
          </a:p>
          <a:p>
            <a:pPr algn="just">
              <a:lnSpc>
                <a:spcPts val="3959"/>
              </a:lnSpc>
            </a:pPr>
            <a:endParaRPr lang="pt-BR" sz="35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4. A plantação de novas igrejas pode provocar a revitalização de igrejas já estabelecidas? O que isso representa para o fortalecimento da missão da Igreja como um todo? Leia 1 </a:t>
            </a:r>
            <a:r>
              <a:rPr lang="pt-BR" sz="35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Co</a:t>
            </a: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16:8-9; At 8:8 e o item 4. </a:t>
            </a:r>
            <a:endParaRPr lang="pt-BR" sz="35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545457" y="2057400"/>
            <a:ext cx="7128891" cy="8229600"/>
          </a:xfrm>
          <a:custGeom>
            <a:avLst/>
            <a:gdLst/>
            <a:ahLst/>
            <a:cxnLst/>
            <a:rect l="l" t="t" r="r" b="b"/>
            <a:pathLst>
              <a:path w="7128891" h="8229600">
                <a:moveTo>
                  <a:pt x="0" y="0"/>
                </a:moveTo>
                <a:lnTo>
                  <a:pt x="7128891" y="0"/>
                </a:lnTo>
                <a:lnTo>
                  <a:pt x="712889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257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II. Aplicando o tema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3822135"/>
            <a:ext cx="13448305" cy="4581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A 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Grande Comissão também nos chama para a plantação de igrejas e praticamente todos os desafios de evangelização no Novo Testamento envolvem essa atividade em sua essência. </a:t>
            </a:r>
            <a:endParaRPr lang="en-US" sz="6000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1" y="2476500"/>
            <a:ext cx="14135099" cy="1314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1. </a:t>
            </a:r>
            <a:r>
              <a:rPr lang="pt-BR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Plantar igrejas é cumprir a grande comissão de Jesus!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4305300"/>
            <a:ext cx="13392549" cy="3061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O trabalho de Paulo era movido pela urgência de cumprir a Grande Comissão e propagar o evangelho em todas as nações!</a:t>
            </a:r>
            <a:endParaRPr lang="en-US" sz="6000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42555" y="2990838"/>
            <a:ext cx="13206845" cy="1314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2. </a:t>
            </a:r>
            <a:r>
              <a:rPr lang="pt-BR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Plantar igrejas é aquilo que a Escritura aponta!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386839" y="-98461"/>
            <a:ext cx="18882657" cy="10385461"/>
          </a:xfrm>
          <a:custGeom>
            <a:avLst/>
            <a:gdLst/>
            <a:ahLst/>
            <a:cxnLst/>
            <a:rect l="l" t="t" r="r" b="b"/>
            <a:pathLst>
              <a:path w="18882657" h="10385461">
                <a:moveTo>
                  <a:pt x="18882657" y="0"/>
                </a:moveTo>
                <a:lnTo>
                  <a:pt x="0" y="0"/>
                </a:lnTo>
                <a:lnTo>
                  <a:pt x="0" y="10385461"/>
                </a:lnTo>
                <a:lnTo>
                  <a:pt x="18882657" y="10385461"/>
                </a:lnTo>
                <a:lnTo>
                  <a:pt x="1888265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III. </a:t>
            </a:r>
            <a:r>
              <a:rPr lang="en-US" sz="11797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Desafio</a:t>
            </a:r>
            <a:r>
              <a:rPr lang="en-US" sz="11797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1797" dirty="0" err="1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missionário</a:t>
            </a:r>
            <a:endParaRPr lang="en-US" sz="11797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19200" y="3086100"/>
            <a:ext cx="13838598" cy="4581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Olhar 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além das necessidades internas da igreja local e investir em missões, seja contribuindo financeiramente, orando ou apoiando ativamente o envio de novos missionários. </a:t>
            </a:r>
            <a:endParaRPr lang="pt-BR" sz="6000" dirty="0" smtClean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1028700"/>
            <a:ext cx="6022009" cy="8229600"/>
          </a:xfrm>
          <a:custGeom>
            <a:avLst/>
            <a:gdLst/>
            <a:ahLst/>
            <a:cxnLst/>
            <a:rect l="l" t="t" r="r" b="b"/>
            <a:pathLst>
              <a:path w="6022009" h="8229600">
                <a:moveTo>
                  <a:pt x="0" y="0"/>
                </a:moveTo>
                <a:lnTo>
                  <a:pt x="6022009" y="0"/>
                </a:lnTo>
                <a:lnTo>
                  <a:pt x="602200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041" t="-29350" r="-66795" b="-29655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050709" y="4578734"/>
            <a:ext cx="10437476" cy="3079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679"/>
              </a:lnSpc>
            </a:pPr>
            <a:r>
              <a:rPr lang="pt-BR" sz="11797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A confissão de fé</a:t>
            </a:r>
            <a:endParaRPr lang="pt-BR" sz="11797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197423" y="3807209"/>
            <a:ext cx="3893153" cy="67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Lição</a:t>
            </a:r>
            <a:r>
              <a:rPr lang="en-US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08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35567" y="1028700"/>
            <a:ext cx="5008275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Próximo estudo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114136" y="4520230"/>
            <a:ext cx="10059729" cy="762000"/>
            <a:chOff x="0" y="0"/>
            <a:chExt cx="13412972" cy="1016000"/>
          </a:xfrm>
        </p:grpSpPr>
        <p:sp>
          <p:nvSpPr>
            <p:cNvPr id="4" name="Freeform 4"/>
            <p:cNvSpPr/>
            <p:nvPr/>
          </p:nvSpPr>
          <p:spPr>
            <a:xfrm>
              <a:off x="750784" y="136293"/>
              <a:ext cx="743415" cy="743415"/>
            </a:xfrm>
            <a:custGeom>
              <a:avLst/>
              <a:gdLst/>
              <a:ahLst/>
              <a:cxnLst/>
              <a:rect l="l" t="t" r="r" b="b"/>
              <a:pathLst>
                <a:path w="743415" h="743415">
                  <a:moveTo>
                    <a:pt x="0" y="0"/>
                  </a:moveTo>
                  <a:lnTo>
                    <a:pt x="743414" y="0"/>
                  </a:lnTo>
                  <a:lnTo>
                    <a:pt x="743414" y="743414"/>
                  </a:lnTo>
                  <a:lnTo>
                    <a:pt x="0" y="7434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164358"/>
              <a:ext cx="687284" cy="687284"/>
            </a:xfrm>
            <a:custGeom>
              <a:avLst/>
              <a:gdLst/>
              <a:ahLst/>
              <a:cxnLst/>
              <a:rect l="l" t="t" r="r" b="b"/>
              <a:pathLst>
                <a:path w="687284" h="687284">
                  <a:moveTo>
                    <a:pt x="0" y="0"/>
                  </a:moveTo>
                  <a:lnTo>
                    <a:pt x="687284" y="0"/>
                  </a:lnTo>
                  <a:lnTo>
                    <a:pt x="687284" y="687284"/>
                  </a:lnTo>
                  <a:lnTo>
                    <a:pt x="0" y="6872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494198" y="0"/>
              <a:ext cx="11918774" cy="1016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50"/>
                </a:lnSpc>
              </a:pPr>
              <a:r>
                <a:rPr lang="en-US" sz="5000">
                  <a:solidFill>
                    <a:srgbClr val="000000"/>
                  </a:solidFill>
                  <a:latin typeface="Chunk Five"/>
                  <a:ea typeface="Chunk Five"/>
                  <a:cs typeface="Chunk Five"/>
                  <a:sym typeface="Chunk Five"/>
                </a:rPr>
                <a:t>@escolabiblicapromessista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367801" y="5282230"/>
            <a:ext cx="955239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67801" y="6044230"/>
            <a:ext cx="955239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www.promesisstas.org/lb352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630250"/>
            <a:ext cx="9158040" cy="1781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368</Words>
  <Application>Microsoft Office PowerPoint</Application>
  <PresentationFormat>Personalizar</PresentationFormat>
  <Paragraphs>33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Arial</vt:lpstr>
      <vt:lpstr>Chunk Five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Slides_LB352.pptx</dc:title>
  <dc:creator>Usuario</dc:creator>
  <cp:lastModifiedBy>Usuario</cp:lastModifiedBy>
  <cp:revision>33</cp:revision>
  <dcterms:created xsi:type="dcterms:W3CDTF">2006-08-16T00:00:00Z</dcterms:created>
  <dcterms:modified xsi:type="dcterms:W3CDTF">2025-06-30T05:14:58Z</dcterms:modified>
  <dc:identifier>DAGrBOk_fhk</dc:identifier>
</cp:coreProperties>
</file>