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61" r:id="rId3"/>
    <p:sldId id="270" r:id="rId4"/>
    <p:sldId id="271" r:id="rId5"/>
    <p:sldId id="269" r:id="rId6"/>
  </p:sldIdLst>
  <p:sldSz cx="18288000" cy="10287000"/>
  <p:notesSz cx="6858000" cy="9144000"/>
  <p:embeddedFontLst>
    <p:embeddedFont>
      <p:font typeface="Chunk Five" panose="020B0604020202020204" charset="0"/>
      <p:regular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68" autoAdjust="0"/>
    <p:restoredTop sz="94622" autoAdjust="0"/>
  </p:normalViewPr>
  <p:slideViewPr>
    <p:cSldViewPr>
      <p:cViewPr varScale="1">
        <p:scale>
          <a:sx n="48" d="100"/>
          <a:sy n="48" d="100"/>
        </p:scale>
        <p:origin x="57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6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4.png"/><Relationship Id="rId4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10" name="Freeform 3"/>
          <p:cNvSpPr/>
          <p:nvPr/>
        </p:nvSpPr>
        <p:spPr>
          <a:xfrm flipH="1">
            <a:off x="3427367" y="0"/>
            <a:ext cx="17216736" cy="10287000"/>
          </a:xfrm>
          <a:custGeom>
            <a:avLst/>
            <a:gdLst/>
            <a:ahLst/>
            <a:cxnLst/>
            <a:rect l="l" t="t" r="r" b="b"/>
            <a:pathLst>
              <a:path w="17216736" h="10287000">
                <a:moveTo>
                  <a:pt x="17216736" y="0"/>
                </a:moveTo>
                <a:lnTo>
                  <a:pt x="0" y="0"/>
                </a:lnTo>
                <a:lnTo>
                  <a:pt x="0" y="10287000"/>
                </a:lnTo>
                <a:lnTo>
                  <a:pt x="17216736" y="10287000"/>
                </a:lnTo>
                <a:lnTo>
                  <a:pt x="17216736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50129" y="4634490"/>
            <a:ext cx="14551871" cy="30795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679"/>
              </a:lnSpc>
            </a:pPr>
            <a:r>
              <a:rPr lang="en-US" sz="11797" dirty="0" err="1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P</a:t>
            </a:r>
            <a:r>
              <a:rPr lang="en-US" sz="11797" dirty="0" err="1" smtClean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arámetros</a:t>
            </a:r>
            <a:r>
              <a:rPr lang="en-US" sz="11797" dirty="0" smtClean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11797" dirty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de la </a:t>
            </a:r>
            <a:r>
              <a:rPr lang="en-US" sz="11797" dirty="0" err="1" smtClean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celebración</a:t>
            </a:r>
            <a:endParaRPr lang="en-US" sz="11797" dirty="0">
              <a:solidFill>
                <a:srgbClr val="E18C3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19200" y="723900"/>
            <a:ext cx="14859000" cy="84253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50"/>
              </a:lnSpc>
            </a:pPr>
            <a:r>
              <a:rPr lang="pt-BR" sz="32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- </a:t>
            </a:r>
            <a:r>
              <a:rPr lang="es-ES" sz="32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Todos deben entender lo que está ocurriendo en el culto (1 Co 14:6-13; 23).</a:t>
            </a:r>
          </a:p>
          <a:p>
            <a:pPr>
              <a:lnSpc>
                <a:spcPts val="7250"/>
              </a:lnSpc>
            </a:pPr>
            <a:r>
              <a:rPr lang="es-ES" sz="32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- Es </a:t>
            </a:r>
            <a:r>
              <a:rPr lang="es-ES" sz="32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posible flexibilizar el programa de la celebración, siempre que </a:t>
            </a:r>
            <a:r>
              <a:rPr lang="es-ES" sz="32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los cambios </a:t>
            </a:r>
            <a:r>
              <a:rPr lang="es-ES" sz="32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favorezcan la adoración a Dios y la participación de </a:t>
            </a:r>
            <a:r>
              <a:rPr lang="es-ES" sz="32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los adoradores</a:t>
            </a:r>
            <a:r>
              <a:rPr lang="es-ES" sz="32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.</a:t>
            </a:r>
          </a:p>
          <a:p>
            <a:pPr>
              <a:lnSpc>
                <a:spcPts val="7250"/>
              </a:lnSpc>
            </a:pPr>
            <a:r>
              <a:rPr lang="es-ES" sz="32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- Todo </a:t>
            </a:r>
            <a:r>
              <a:rPr lang="es-ES" sz="32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debe ser bíblico: la letra de los cantos, la manera de orar, el estímulo a la contribución financiera, el contenido de la predicación, las ministraciones, etc</a:t>
            </a:r>
            <a:r>
              <a:rPr lang="es-ES" sz="32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.</a:t>
            </a:r>
            <a:endParaRPr lang="es-ES" sz="32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  <a:p>
            <a:pPr>
              <a:lnSpc>
                <a:spcPts val="7250"/>
              </a:lnSpc>
            </a:pPr>
            <a:r>
              <a:rPr lang="es-ES" sz="32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- Sin </a:t>
            </a:r>
            <a:r>
              <a:rPr lang="es-ES" sz="32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el poder de Dios, no habrá transformación de vidas, pues faltará lo esencial.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447800" y="2628900"/>
            <a:ext cx="14630400" cy="46807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50"/>
              </a:lnSpc>
            </a:pPr>
            <a:r>
              <a:rPr lang="pt-BR" sz="32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- </a:t>
            </a:r>
            <a:r>
              <a:rPr lang="es-ES" sz="32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No siempre el estilo litúrgico de una comunidad debe ser adoptado por otra. Es necesario considerar el contexto misionero de cada lugar.</a:t>
            </a:r>
          </a:p>
          <a:p>
            <a:pPr>
              <a:lnSpc>
                <a:spcPts val="7250"/>
              </a:lnSpc>
            </a:pPr>
            <a:r>
              <a:rPr lang="es-ES" sz="32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- Tenemos </a:t>
            </a:r>
            <a:r>
              <a:rPr lang="es-ES" sz="32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el principio de la edificación (1 Co 14:26).</a:t>
            </a:r>
          </a:p>
          <a:p>
            <a:pPr>
              <a:lnSpc>
                <a:spcPts val="7250"/>
              </a:lnSpc>
            </a:pPr>
            <a:r>
              <a:rPr lang="es-ES" sz="32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- Tenemos </a:t>
            </a:r>
            <a:r>
              <a:rPr lang="es-ES" sz="32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el principio del orden (1 Co 14:40a).</a:t>
            </a:r>
          </a:p>
          <a:p>
            <a:pPr>
              <a:lnSpc>
                <a:spcPts val="7250"/>
              </a:lnSpc>
            </a:pPr>
            <a:r>
              <a:rPr lang="es-ES" sz="32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- Tenemos </a:t>
            </a:r>
            <a:r>
              <a:rPr lang="es-ES" sz="32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el principio de la decencia (1 Co 14:40b).</a:t>
            </a:r>
          </a:p>
        </p:txBody>
      </p:sp>
    </p:spTree>
    <p:extLst>
      <p:ext uri="{BB962C8B-B14F-4D97-AF65-F5344CB8AC3E}">
        <p14:creationId xmlns:p14="http://schemas.microsoft.com/office/powerpoint/2010/main" val="11104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19200" y="3619500"/>
            <a:ext cx="14630400" cy="4985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buFont typeface="+mj-lt"/>
              <a:buAutoNum type="arabicPeriod"/>
            </a:pPr>
            <a:r>
              <a:rPr lang="pt-BR" sz="3200" dirty="0">
                <a:solidFill>
                  <a:srgbClr val="000000"/>
                </a:solidFill>
                <a:latin typeface="Chunk Five"/>
                <a:sym typeface="Chunk Five"/>
              </a:rPr>
              <a:t> </a:t>
            </a:r>
            <a:r>
              <a:rPr lang="es-ES" sz="3600" dirty="0">
                <a:latin typeface="Chunk Five" panose="020B0604020202020204" charset="0"/>
              </a:rPr>
              <a:t>¿Cómo es la liturgia de la mayoría de nuestros cultos? ¿Qué elementos están presentes?</a:t>
            </a:r>
          </a:p>
          <a:p>
            <a:pPr>
              <a:buFont typeface="+mj-lt"/>
              <a:buAutoNum type="arabicPeriod"/>
            </a:pPr>
            <a:r>
              <a:rPr lang="pt-BR" sz="3600" dirty="0" smtClean="0">
                <a:latin typeface="Chunk Five" panose="020B0604020202020204" charset="0"/>
              </a:rPr>
              <a:t> </a:t>
            </a:r>
            <a:r>
              <a:rPr lang="es-ES" sz="3600" dirty="0">
                <a:latin typeface="Chunk Five" panose="020B0604020202020204" charset="0"/>
              </a:rPr>
              <a:t>¿Esta práctica se acerca a la enseñanza bíblica de la </a:t>
            </a:r>
            <a:r>
              <a:rPr lang="es-ES" sz="3600" dirty="0" smtClean="0">
                <a:latin typeface="Chunk Five" panose="020B0604020202020204" charset="0"/>
              </a:rPr>
              <a:t>lección? </a:t>
            </a:r>
          </a:p>
          <a:p>
            <a:pPr>
              <a:buFont typeface="+mj-lt"/>
              <a:buAutoNum type="arabicPeriod"/>
            </a:pPr>
            <a:r>
              <a:rPr lang="es-ES" sz="3600" dirty="0" smtClean="0">
                <a:latin typeface="Chunk Five" panose="020B0604020202020204" charset="0"/>
              </a:rPr>
              <a:t> ¿Hay </a:t>
            </a:r>
            <a:r>
              <a:rPr lang="es-ES" sz="3600" dirty="0">
                <a:latin typeface="Chunk Five" panose="020B0604020202020204" charset="0"/>
              </a:rPr>
              <a:t>algo que deba ajustarse?</a:t>
            </a:r>
          </a:p>
          <a:p>
            <a:pPr>
              <a:buFont typeface="+mj-lt"/>
              <a:buAutoNum type="arabicPeriod"/>
            </a:pPr>
            <a:r>
              <a:rPr lang="pt-BR" sz="3600" dirty="0" smtClean="0">
                <a:latin typeface="Chunk Five" panose="020B0604020202020204" charset="0"/>
              </a:rPr>
              <a:t> </a:t>
            </a:r>
            <a:r>
              <a:rPr lang="es-ES" sz="3600" dirty="0">
                <a:latin typeface="Chunk Five" panose="020B0604020202020204" charset="0"/>
              </a:rPr>
              <a:t>¿Qué nuevas ideas o cambios podrían hacerse (pensar en las letras de los himnos, en las predicaciones bíblicas y en el lenguaje utilizado</a:t>
            </a:r>
            <a:r>
              <a:rPr lang="es-ES" sz="3600" dirty="0" smtClean="0">
                <a:latin typeface="Chunk Five" panose="020B0604020202020204" charset="0"/>
              </a:rPr>
              <a:t>)?</a:t>
            </a:r>
          </a:p>
          <a:p>
            <a:r>
              <a:rPr lang="es-ES" sz="3600" dirty="0" smtClean="0">
                <a:latin typeface="Chunk Five" panose="020B0604020202020204" charset="0"/>
              </a:rPr>
              <a:t>5</a:t>
            </a:r>
            <a:r>
              <a:rPr lang="es-ES" sz="3600" dirty="0">
                <a:latin typeface="Chunk Five" panose="020B0604020202020204" charset="0"/>
              </a:rPr>
              <a:t>. ¿Cómo puedes cooperar para una celebración más inspiradora?</a:t>
            </a:r>
          </a:p>
          <a:p>
            <a:endParaRPr lang="es-ES" sz="3600" dirty="0">
              <a:latin typeface="Chunk Five" panose="020B0604020202020204" charset="0"/>
            </a:endParaRPr>
          </a:p>
        </p:txBody>
      </p:sp>
      <p:sp>
        <p:nvSpPr>
          <p:cNvPr id="4" name="TextBox 9"/>
          <p:cNvSpPr txBox="1"/>
          <p:nvPr/>
        </p:nvSpPr>
        <p:spPr>
          <a:xfrm>
            <a:off x="1676400" y="1632769"/>
            <a:ext cx="14935200" cy="15004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679"/>
              </a:lnSpc>
            </a:pPr>
            <a:r>
              <a:rPr lang="en-US" sz="11797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Actividad</a:t>
            </a:r>
            <a:r>
              <a:rPr lang="en-US" sz="11797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11797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práctica</a:t>
            </a:r>
            <a:endParaRPr lang="en-US" sz="11797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  <p:extLst>
      <p:ext uri="{BB962C8B-B14F-4D97-AF65-F5344CB8AC3E}">
        <p14:creationId xmlns:p14="http://schemas.microsoft.com/office/powerpoint/2010/main" val="3201576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114136" y="4520230"/>
            <a:ext cx="10059729" cy="762000"/>
            <a:chOff x="0" y="0"/>
            <a:chExt cx="13412972" cy="1016000"/>
          </a:xfrm>
        </p:grpSpPr>
        <p:sp>
          <p:nvSpPr>
            <p:cNvPr id="4" name="Freeform 4"/>
            <p:cNvSpPr/>
            <p:nvPr/>
          </p:nvSpPr>
          <p:spPr>
            <a:xfrm>
              <a:off x="750784" y="136293"/>
              <a:ext cx="743415" cy="743415"/>
            </a:xfrm>
            <a:custGeom>
              <a:avLst/>
              <a:gdLst/>
              <a:ahLst/>
              <a:cxnLst/>
              <a:rect l="l" t="t" r="r" b="b"/>
              <a:pathLst>
                <a:path w="743415" h="743415">
                  <a:moveTo>
                    <a:pt x="0" y="0"/>
                  </a:moveTo>
                  <a:lnTo>
                    <a:pt x="743414" y="0"/>
                  </a:lnTo>
                  <a:lnTo>
                    <a:pt x="743414" y="743414"/>
                  </a:lnTo>
                  <a:lnTo>
                    <a:pt x="0" y="7434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164358"/>
              <a:ext cx="687284" cy="687284"/>
            </a:xfrm>
            <a:custGeom>
              <a:avLst/>
              <a:gdLst/>
              <a:ahLst/>
              <a:cxnLst/>
              <a:rect l="l" t="t" r="r" b="b"/>
              <a:pathLst>
                <a:path w="687284" h="687284">
                  <a:moveTo>
                    <a:pt x="0" y="0"/>
                  </a:moveTo>
                  <a:lnTo>
                    <a:pt x="687284" y="0"/>
                  </a:lnTo>
                  <a:lnTo>
                    <a:pt x="687284" y="687284"/>
                  </a:lnTo>
                  <a:lnTo>
                    <a:pt x="0" y="6872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1494198" y="0"/>
              <a:ext cx="11918774" cy="1016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50"/>
                </a:lnSpc>
              </a:pPr>
              <a:r>
                <a:rPr lang="en-US" sz="5000">
                  <a:solidFill>
                    <a:srgbClr val="000000"/>
                  </a:solidFill>
                  <a:latin typeface="Chunk Five"/>
                  <a:ea typeface="Chunk Five"/>
                  <a:cs typeface="Chunk Five"/>
                  <a:sym typeface="Chunk Five"/>
                </a:rPr>
                <a:t>@escolabiblicapromessista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367801" y="5282230"/>
            <a:ext cx="9552397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www.editorapromessa.com.br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67801" y="6044230"/>
            <a:ext cx="9552397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www.promesisstas.org/lb352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1630250"/>
            <a:ext cx="9158040" cy="1781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9"/>
              </a:lnSpc>
            </a:pPr>
            <a:r>
              <a:rPr lang="en-US" sz="11797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+ </a:t>
            </a:r>
            <a:r>
              <a:rPr lang="en-US" sz="11797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Conteúdos</a:t>
            </a:r>
            <a:endParaRPr lang="en-US" sz="11797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926</TotalTime>
  <Words>250</Words>
  <Application>Microsoft Office PowerPoint</Application>
  <PresentationFormat>Personalizar</PresentationFormat>
  <Paragraphs>19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9" baseType="lpstr">
      <vt:lpstr>Arial</vt:lpstr>
      <vt:lpstr>Chunk Five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Slides_LB352.pptx</dc:title>
  <dc:creator>Usuario</dc:creator>
  <cp:lastModifiedBy>Usuario</cp:lastModifiedBy>
  <cp:revision>47</cp:revision>
  <dcterms:created xsi:type="dcterms:W3CDTF">2006-08-16T00:00:00Z</dcterms:created>
  <dcterms:modified xsi:type="dcterms:W3CDTF">2025-08-27T20:11:42Z</dcterms:modified>
  <dc:identifier>DAGrBOk_fhk</dc:identifier>
</cp:coreProperties>
</file>