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6858000" cy="9144000"/>
  <p:embeddedFontLst>
    <p:embeddedFont>
      <p:font typeface="TT Rounds Condensed Bold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TT Rounds Condense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316200" y="-51432"/>
            <a:ext cx="2369783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b="1" dirty="0" smtClean="0"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04</a:t>
            </a:r>
            <a:endParaRPr lang="en-US" sz="14978" b="1" dirty="0"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346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305800" y="4291088"/>
            <a:ext cx="8311090" cy="2571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9999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BÍBLIA E O DIVÓRCIO</a:t>
            </a:r>
            <a:endParaRPr lang="en-US" sz="9999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 rot="-5400000">
            <a:off x="15658787" y="1962463"/>
            <a:ext cx="2534276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LIÇÃO </a:t>
            </a:r>
            <a:r>
              <a:rPr lang="en-US" sz="5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04</a:t>
            </a:r>
            <a:endParaRPr lang="en-US" sz="5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7" name="Freeform 4"/>
          <p:cNvSpPr/>
          <p:nvPr/>
        </p:nvSpPr>
        <p:spPr>
          <a:xfrm>
            <a:off x="-2514600" y="397425"/>
            <a:ext cx="14829166" cy="9886111"/>
          </a:xfrm>
          <a:custGeom>
            <a:avLst/>
            <a:gdLst/>
            <a:ahLst/>
            <a:cxnLst/>
            <a:rect l="l" t="t" r="r" b="b"/>
            <a:pathLst>
              <a:path w="14829166" h="9886111">
                <a:moveTo>
                  <a:pt x="0" y="0"/>
                </a:moveTo>
                <a:lnTo>
                  <a:pt x="14829166" y="0"/>
                </a:lnTo>
                <a:lnTo>
                  <a:pt x="14829166" y="9886111"/>
                </a:lnTo>
                <a:lnTo>
                  <a:pt x="0" y="98861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86825" y="0"/>
            <a:ext cx="5752528" cy="10287000"/>
          </a:xfrm>
          <a:custGeom>
            <a:avLst/>
            <a:gdLst/>
            <a:ahLst/>
            <a:cxnLst/>
            <a:rect l="l" t="t" r="r" b="b"/>
            <a:pathLst>
              <a:path w="5752528" h="10287000">
                <a:moveTo>
                  <a:pt x="0" y="0"/>
                </a:moveTo>
                <a:lnTo>
                  <a:pt x="5752528" y="0"/>
                </a:lnTo>
                <a:lnTo>
                  <a:pt x="57525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5116" r="-9328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3176874"/>
            <a:ext cx="11887200" cy="5309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ALGUNS FARISEUS APROXIMARAM-SE DELE PARA PÔ-LO À PROVA. E PERGUNTARAM-LHE: “É PERMITIDO AO HOMEM DIVORCIAR-SE DE SUA MULHER POR QUALQUER MOTIVO?” (MT 19:3)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 rot="-5400000">
            <a:off x="-1719973" y="5296142"/>
            <a:ext cx="6853705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TEXTO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379124" y="2477011"/>
            <a:ext cx="13046692" cy="6194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TEMOS VIVIDO DIAS DIFÍCEIS, NOS QUAIS É CADA VEZ MAIS FÁCIL SE CASAR E CADA VEZ MAIS DIFÍCIL PERMANECER CASADO. O NÚMERO DE DIVÓRCIOS NO BRASIL CRESCEU 8,6% EM 2022 NA COMPARAÇÃO COM 2021, DE 386.813 PARA 420.039.  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 rot="-5400000">
            <a:off x="-1929058" y="5577644"/>
            <a:ext cx="7271876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INTRODUÇÃO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24580" y="2534115"/>
            <a:ext cx="14416420" cy="9140516"/>
          </a:xfrm>
          <a:custGeom>
            <a:avLst/>
            <a:gdLst/>
            <a:ahLst/>
            <a:cxnLst/>
            <a:rect l="l" t="t" r="r" b="b"/>
            <a:pathLst>
              <a:path w="14416420" h="9140516">
                <a:moveTo>
                  <a:pt x="0" y="0"/>
                </a:moveTo>
                <a:lnTo>
                  <a:pt x="14416420" y="0"/>
                </a:lnTo>
                <a:lnTo>
                  <a:pt x="14416420" y="9140516"/>
                </a:lnTo>
                <a:lnTo>
                  <a:pt x="0" y="9140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477" t="-47646" r="-29117" b="-2181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960359"/>
            <a:ext cx="10242330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9999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I. REFLETINDO SOBRE A FAMÍILIA</a:t>
            </a:r>
            <a:endParaRPr lang="en-US" sz="9999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667000" y="3318322"/>
            <a:ext cx="11402301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INDISSOLUBILIDADE DO CASAMENTO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419600" y="6264052"/>
            <a:ext cx="10224599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O SURGIMENTO DO DIVÓRCIO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191000" y="6134100"/>
            <a:ext cx="10224599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14"/>
              </a:lnSpc>
            </a:pP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4. A REALIDADE DO DIVÓRCIO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48000" y="3238500"/>
            <a:ext cx="11608283" cy="2157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3. OS MOTIVOS DO DIVÓRCIO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328753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66365" y="2028983"/>
            <a:ext cx="14404459" cy="6748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01. DEPOIS DE LER O ITEM 1, RESPONDA: NOS PLANOS DE DEUS, O CASAMENTO É UMA UNIÃO INDISSOLÚVEL? LEIA MT 19:4-6; 1 CO 7:10-11.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02. SE O CASAMENTO É INDISSOLÚVEL, COMO SURGIU O DIVÓRCIO? LEIA O ITEM 2 E MT 19:7-8; DT 24:1.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03. APÓS LER O ITEM 3, RESPONDA: QUAIS SÃO AS DUAS SITUAÇÕES EM QUE O DIVÓRCIO É PERMITIDO? LEIA MT 19:9; 1 CO 7:12-14.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04. APESAR DO DIVÓRCIO SEMPRE SER PECADO, DEUS PODE PERDOAR PESSOAS QUE COMETEM ESSE PECADO E RESTAURAR A VIDA DESTAS, USANDO-AS INCLUSIVE EM SUA OBRA? RECORRA AO ITEM 4. LEIA JO 4:17-18. </a:t>
            </a:r>
            <a:endParaRPr lang="pt-BR" sz="4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279764" y="4826087"/>
            <a:ext cx="3131279" cy="6300043"/>
          </a:xfrm>
          <a:custGeom>
            <a:avLst/>
            <a:gdLst/>
            <a:ahLst/>
            <a:cxnLst/>
            <a:rect l="l" t="t" r="r" b="b"/>
            <a:pathLst>
              <a:path w="3131279" h="6300043">
                <a:moveTo>
                  <a:pt x="0" y="0"/>
                </a:moveTo>
                <a:lnTo>
                  <a:pt x="3131278" y="0"/>
                </a:lnTo>
                <a:lnTo>
                  <a:pt x="3131278" y="6300042"/>
                </a:lnTo>
                <a:lnTo>
                  <a:pt x="0" y="6300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0650" t="-12796" r="-39976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1902" y="0"/>
            <a:ext cx="6866573" cy="10287000"/>
          </a:xfrm>
          <a:custGeom>
            <a:avLst/>
            <a:gdLst/>
            <a:ahLst/>
            <a:cxnLst/>
            <a:rect l="l" t="t" r="r" b="b"/>
            <a:pathLst>
              <a:path w="6866573" h="10287000">
                <a:moveTo>
                  <a:pt x="0" y="0"/>
                </a:moveTo>
                <a:lnTo>
                  <a:pt x="6866573" y="0"/>
                </a:lnTo>
                <a:lnTo>
                  <a:pt x="68665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145481" y="4576763"/>
            <a:ext cx="9935671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II. VIVENDO EM FAMÍLIA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276600" y="3867628"/>
            <a:ext cx="10773696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TRATEMOS O DIVÓRCIO COMO ELE DEVE SER TRATADO: COMO PECADO. O DIVÓRCIO É COMO UM FACÃO QUE CORTA AQUILO QUE DEUS UNIU. NÃO EXISTE DIVÓRCIO SEM DOR, SEM LÁGRIMAS, SEM TRISTEZA. </a:t>
            </a:r>
            <a:endParaRPr lang="en-US" sz="54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73505" y="510633"/>
            <a:ext cx="10186573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COMBATAMOS O DIVÓRCIO: ELE EXISTE PELA DUREZA DO CORAÇÃO HUMANO.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936969" y="2837129"/>
            <a:ext cx="12414062" cy="7030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POR NÃO CUIDAREM PREVENTIVAMENTE DO SEU CASAMENTO, MUITAS PESSOAS ACABAM FLERTANDO COM O DIVÓRCIO. ENTRE AS PRINCIPAIS RAZÕES ESTÃO A INFIDELIDADE, PROBLEMAS FINANCEIROS, FALTA DE COMUNICAÇÃO, FALTA DE INTIMIDADE FÍSICA E EMOCIONAL ETC. </a:t>
            </a:r>
            <a:endParaRPr lang="en-US" sz="54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589871" y="594267"/>
            <a:ext cx="10985362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CUIDEMOS DO CASAMENTO: ELE EXISTE PELA VONTADE AMOROSA DE DEUS. 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110207" y="0"/>
            <a:ext cx="21055683" cy="14028349"/>
          </a:xfrm>
          <a:custGeom>
            <a:avLst/>
            <a:gdLst/>
            <a:ahLst/>
            <a:cxnLst/>
            <a:rect l="l" t="t" r="r" b="b"/>
            <a:pathLst>
              <a:path w="21055683" h="14028349">
                <a:moveTo>
                  <a:pt x="0" y="0"/>
                </a:moveTo>
                <a:lnTo>
                  <a:pt x="21055683" y="0"/>
                </a:lnTo>
                <a:lnTo>
                  <a:pt x="21055683" y="14028349"/>
                </a:lnTo>
                <a:lnTo>
                  <a:pt x="0" y="140283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76897" y="3952875"/>
            <a:ext cx="7482403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DESAFIO DA </a:t>
            </a:r>
          </a:p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SEMANA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607208" y="2535952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5"/>
                </a:lnTo>
                <a:lnTo>
                  <a:pt x="0" y="13403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782928" y="2170171"/>
            <a:ext cx="10923672" cy="2083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SEPARAR UMA NOITE PARA ORAR, JUNTO COM SEU CÔNJUGE, PELO SEU CASAMENTO E PELO CASAMENTO DE DOIS CASAIS PRÓXIMOS A VOCÊS. 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105400" y="4975327"/>
            <a:ext cx="9824158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MESMO SOLTEIRO, ORE POR DOIS CASAIS DE PESSOAS QUE VOCÊ CONHECE. 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3817564" y="5258185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782928" y="6984667"/>
            <a:ext cx="9824159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INCENTIVE CASAIS COM DIFICULDADES NA RELAÇÃO, A PROCURAR AJUDA.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2562476" y="7267525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47614" y="2835597"/>
            <a:ext cx="7630679" cy="7451403"/>
          </a:xfrm>
          <a:custGeom>
            <a:avLst/>
            <a:gdLst/>
            <a:ahLst/>
            <a:cxnLst/>
            <a:rect l="l" t="t" r="r" b="b"/>
            <a:pathLst>
              <a:path w="7630679" h="7451403">
                <a:moveTo>
                  <a:pt x="0" y="0"/>
                </a:moveTo>
                <a:lnTo>
                  <a:pt x="7630679" y="0"/>
                </a:lnTo>
                <a:lnTo>
                  <a:pt x="7630679" y="7451403"/>
                </a:lnTo>
                <a:lnTo>
                  <a:pt x="0" y="74514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74" t="-42344" r="-12850" b="-4041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810413" y="6817408"/>
            <a:ext cx="8432347" cy="2904173"/>
            <a:chOff x="0" y="95251"/>
            <a:chExt cx="11243130" cy="3872230"/>
          </a:xfrm>
        </p:grpSpPr>
        <p:sp>
          <p:nvSpPr>
            <p:cNvPr id="5" name="TextBox 5"/>
            <p:cNvSpPr txBox="1"/>
            <p:nvPr/>
          </p:nvSpPr>
          <p:spPr>
            <a:xfrm>
              <a:off x="0" y="1158875"/>
              <a:ext cx="11243130" cy="28086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en-US" sz="8000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CASAIS ABENÇOADOS</a:t>
              </a:r>
              <a:endParaRPr lang="en-US" sz="8000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1"/>
              <a:ext cx="3406676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95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LIÇÃO </a:t>
              </a:r>
              <a:r>
                <a:rPr lang="en-US" sz="5000" b="1" dirty="0" smtClean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05</a:t>
              </a:r>
              <a:endParaRPr lang="en-US" sz="5000" b="1" dirty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 rot="-5400000">
            <a:off x="-1744334" y="5567282"/>
            <a:ext cx="7188456" cy="929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PRÓXIMO ESTUDO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61001" y="2027732"/>
            <a:ext cx="10664584" cy="2481837"/>
            <a:chOff x="0" y="0"/>
            <a:chExt cx="14219446" cy="3309116"/>
          </a:xfrm>
        </p:grpSpPr>
        <p:sp>
          <p:nvSpPr>
            <p:cNvPr id="4" name="Freeform 4"/>
            <p:cNvSpPr/>
            <p:nvPr/>
          </p:nvSpPr>
          <p:spPr>
            <a:xfrm>
              <a:off x="0" y="219251"/>
              <a:ext cx="829970" cy="829970"/>
            </a:xfrm>
            <a:custGeom>
              <a:avLst/>
              <a:gdLst/>
              <a:ahLst/>
              <a:cxnLst/>
              <a:rect l="l" t="t" r="r" b="b"/>
              <a:pathLst>
                <a:path w="829970" h="829970">
                  <a:moveTo>
                    <a:pt x="0" y="0"/>
                  </a:moveTo>
                  <a:lnTo>
                    <a:pt x="829970" y="0"/>
                  </a:lnTo>
                  <a:lnTo>
                    <a:pt x="829970" y="829970"/>
                  </a:lnTo>
                  <a:lnTo>
                    <a:pt x="0" y="829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912968" y="104775"/>
              <a:ext cx="10858065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@</a:t>
              </a:r>
              <a:r>
                <a:rPr lang="en-US" sz="5582" b="1" dirty="0" err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escolabiblicapromessista</a:t>
              </a:r>
              <a:endParaRPr lang="en-US" sz="5582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53996"/>
              <a:ext cx="14219446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www.editorapromessa.com.br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88289"/>
              <a:ext cx="11771033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www.promesisstas.org/lb353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1262732" y="5143500"/>
            <a:ext cx="8028878" cy="6091911"/>
          </a:xfrm>
          <a:custGeom>
            <a:avLst/>
            <a:gdLst/>
            <a:ahLst/>
            <a:cxnLst/>
            <a:rect l="l" t="t" r="r" b="b"/>
            <a:pathLst>
              <a:path w="8028878" h="6091911">
                <a:moveTo>
                  <a:pt x="0" y="0"/>
                </a:moveTo>
                <a:lnTo>
                  <a:pt x="8028878" y="0"/>
                </a:lnTo>
                <a:lnTo>
                  <a:pt x="8028878" y="6091911"/>
                </a:lnTo>
                <a:lnTo>
                  <a:pt x="0" y="60919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-5400000">
            <a:off x="-1994760" y="5623143"/>
            <a:ext cx="7007678" cy="101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b="1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+ CONTEÚDOS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408</Words>
  <Application>Microsoft Office PowerPoint</Application>
  <PresentationFormat>Personalizar</PresentationFormat>
  <Paragraphs>36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TT Rounds Condensed Bold</vt:lpstr>
      <vt:lpstr>Calibri</vt:lpstr>
      <vt:lpstr>TT Rounds Condensed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14</cp:revision>
  <dcterms:created xsi:type="dcterms:W3CDTF">2006-08-16T00:00:00Z</dcterms:created>
  <dcterms:modified xsi:type="dcterms:W3CDTF">2025-10-19T17:30:08Z</dcterms:modified>
  <dc:identifier>DAGrBOk_fhk</dc:identifier>
</cp:coreProperties>
</file>