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TT Rounds Condensed Bold" panose="020B0604020202020204" charset="0"/>
      <p:regular r:id="rId20"/>
    </p:embeddedFont>
    <p:embeddedFont>
      <p:font typeface="TT Rounds Condense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4.pn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316200" y="-51432"/>
            <a:ext cx="2369783" cy="2499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b="1" dirty="0" smtClean="0"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07</a:t>
            </a:r>
            <a:endParaRPr lang="en-US" sz="14978" b="1" dirty="0"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346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 rot="-5400000">
            <a:off x="15658787" y="1962463"/>
            <a:ext cx="2534276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LIÇÃO </a:t>
            </a:r>
            <a:r>
              <a:rPr lang="en-US" sz="5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07</a:t>
            </a:r>
            <a:endParaRPr lang="en-US" sz="5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366966" y="3757032"/>
            <a:ext cx="9144000" cy="263149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9899"/>
              </a:lnSpc>
            </a:pPr>
            <a:r>
              <a:rPr lang="en-US" sz="96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FAMÍLIA MOSAICO</a:t>
            </a:r>
            <a:endParaRPr lang="en-US" sz="96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0" name="Freeform 4"/>
          <p:cNvSpPr/>
          <p:nvPr/>
        </p:nvSpPr>
        <p:spPr>
          <a:xfrm>
            <a:off x="-768571" y="2628900"/>
            <a:ext cx="12361481" cy="8742632"/>
          </a:xfrm>
          <a:custGeom>
            <a:avLst/>
            <a:gdLst/>
            <a:ahLst/>
            <a:cxnLst/>
            <a:rect l="l" t="t" r="r" b="b"/>
            <a:pathLst>
              <a:path w="12361481" h="8742632">
                <a:moveTo>
                  <a:pt x="0" y="0"/>
                </a:moveTo>
                <a:lnTo>
                  <a:pt x="12361480" y="0"/>
                </a:lnTo>
                <a:lnTo>
                  <a:pt x="12361480" y="8742632"/>
                </a:lnTo>
                <a:lnTo>
                  <a:pt x="0" y="87426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1689" t="-81597" r="-50617" b="-18402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86825" y="0"/>
            <a:ext cx="5752528" cy="10287000"/>
          </a:xfrm>
          <a:custGeom>
            <a:avLst/>
            <a:gdLst/>
            <a:ahLst/>
            <a:cxnLst/>
            <a:rect l="l" t="t" r="r" b="b"/>
            <a:pathLst>
              <a:path w="5752528" h="10287000">
                <a:moveTo>
                  <a:pt x="0" y="0"/>
                </a:moveTo>
                <a:lnTo>
                  <a:pt x="5752528" y="0"/>
                </a:lnTo>
                <a:lnTo>
                  <a:pt x="57525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5116" r="-9328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14600" y="5448300"/>
            <a:ext cx="10872225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DEUS FAZ QUE O SOLITÁRIO VIVA EM FAMÍLIA. (SL 68:6A)</a:t>
            </a:r>
            <a:endParaRPr lang="pt-BR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 rot="-5400000">
            <a:off x="-1719973" y="5296142"/>
            <a:ext cx="6853705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TEXTO 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895600" y="3140497"/>
            <a:ext cx="13046692" cy="6194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TRATA-SE DAQUELAS FAMÍLIAS FORMADAS POR CASAIS QUE SE UNEM ONDE UM DELES, OU AMBOS, JÁ TÊM FILHOS DE RELACIONAMENTOS ANTERIORES. APESAR DE UM CONCEITO “MODERNO”, ELE NÃO É AUSENTE NAS ESCRITURAS. </a:t>
            </a:r>
            <a:endParaRPr lang="en-US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 rot="-5400000">
            <a:off x="-1929058" y="5577644"/>
            <a:ext cx="7271876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INTRODUÇÃO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824580" y="2534115"/>
            <a:ext cx="14416420" cy="9140516"/>
          </a:xfrm>
          <a:custGeom>
            <a:avLst/>
            <a:gdLst/>
            <a:ahLst/>
            <a:cxnLst/>
            <a:rect l="l" t="t" r="r" b="b"/>
            <a:pathLst>
              <a:path w="14416420" h="9140516">
                <a:moveTo>
                  <a:pt x="0" y="0"/>
                </a:moveTo>
                <a:lnTo>
                  <a:pt x="14416420" y="0"/>
                </a:lnTo>
                <a:lnTo>
                  <a:pt x="14416420" y="9140516"/>
                </a:lnTo>
                <a:lnTo>
                  <a:pt x="0" y="91405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477" t="-47646" r="-29117" b="-2181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3960359"/>
            <a:ext cx="10242330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9999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I. REFLETINDO SOBRE A FAMÍILIA</a:t>
            </a:r>
            <a:endParaRPr lang="en-US" sz="9999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05000" y="2926718"/>
            <a:ext cx="11402301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</a:t>
            </a: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UMA REALIDADE SEMPRE PRESENTE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52800" y="6606859"/>
            <a:ext cx="124206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</a:t>
            </a: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UM CUIDADO SEMPRE NECESSÁRIO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466365" y="1257300"/>
            <a:ext cx="14404459" cy="9441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01. DE QUE MANEIRA OS RELATOS DAS FAMÍLIAS DE JACÓ E DAVI REVELAM QUE A BÍBLIA RECONHECE E ACOLHE A REALIDADE DE ESTRUTURAS FAMILIARES COMPLEXAS? O QUE ISSO NOS ENSINA SOBRE A AÇÃO DE DEUS EM MEIO À IMPERFEIÇÃO HUMANA? LEIA RM 1:16 E 1 CO 1:18.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02. LEIA RM 15:7 E RESPONDA: COMO ESTE TEXTO NOS DESAFIA A REVER NOSSAS ATITUDES EM RELAÇÃO ÀS FAMÍLIAS MOSAICAS PRESENTES NA IGREJA?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03. DE QUE FORMA A IGREJA PODE MANTER O EQUILÍBRIO ENTRE A FIDELIDADE À VERDADE BÍBLICA E A PRÁTICA DA GRAÇA AO CUIDAR DE FAMÍLIAS QUE RECOMEÇARAM APÓS RUPTURAS? LEIA 2 TM 3:16-17 E MT 28:19-20.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04. FAMÍLIAS PRECISAM CONSTANTEMENTE DE ORAÇÃO? A IGREJA DEVE ENSINAR QUE, MESMO QUANDO OS MODELOS IDEAIS FORAM QUEBRADOS, DEUS CONTINUA ESCREVENDO HISTÓRIAS DE REDENÇÃO? LEIA EF 6:18 E JO 4:13-17.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endParaRPr lang="pt-BR" sz="4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279764" y="4826087"/>
            <a:ext cx="3131279" cy="6300043"/>
          </a:xfrm>
          <a:custGeom>
            <a:avLst/>
            <a:gdLst/>
            <a:ahLst/>
            <a:cxnLst/>
            <a:rect l="l" t="t" r="r" b="b"/>
            <a:pathLst>
              <a:path w="3131279" h="6300043">
                <a:moveTo>
                  <a:pt x="0" y="0"/>
                </a:moveTo>
                <a:lnTo>
                  <a:pt x="3131278" y="0"/>
                </a:lnTo>
                <a:lnTo>
                  <a:pt x="3131278" y="6300042"/>
                </a:lnTo>
                <a:lnTo>
                  <a:pt x="0" y="6300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0650" t="-12796" r="-39976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52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11902" y="0"/>
            <a:ext cx="6866573" cy="10287000"/>
          </a:xfrm>
          <a:custGeom>
            <a:avLst/>
            <a:gdLst/>
            <a:ahLst/>
            <a:cxnLst/>
            <a:rect l="l" t="t" r="r" b="b"/>
            <a:pathLst>
              <a:path w="6866573" h="10287000">
                <a:moveTo>
                  <a:pt x="0" y="0"/>
                </a:moveTo>
                <a:lnTo>
                  <a:pt x="6866573" y="0"/>
                </a:lnTo>
                <a:lnTo>
                  <a:pt x="686657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145481" y="4576763"/>
            <a:ext cx="9935671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II. VIVENDO EM FAMÍLIA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124200" y="3543300"/>
            <a:ext cx="11078496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COMO IGREJA, SOMOS CHAMADOS A SER ESSA FAMÍLIA ESPIRITUAL, ONDE VIÚVOS, DIVORCIADOS, ÓRFÃOS E LARES RECONSTRUÍDOS ENCONTREM AMOR E COMUNHÃO VERDADEIRA.</a:t>
            </a:r>
            <a:endParaRPr lang="en-US" sz="54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590800" y="768499"/>
            <a:ext cx="1018657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</a:t>
            </a: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ACOLHA COM INTENCIONALIDADE! 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936969" y="3387644"/>
            <a:ext cx="12414062" cy="526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 PALAVRA DE DEUS É CLARA, E NOSSO DEVER É APRESENTÁ-LA COM SABEDORIA, COMPAIXÃO E CONVICÇÃO. QUANDO AS FAMÍLIAS OUVEM A VERDADE COM AMOR, ELAS NÃO SE SENTEM CONDENADAS, MAS DESAFIADAS A CRESCER. </a:t>
            </a:r>
            <a:endParaRPr lang="pt-BR" sz="5400" b="1" dirty="0" smtClean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589871" y="594267"/>
            <a:ext cx="10985362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</a:t>
            </a: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ENSINE COM FIRMEZA E GRAÇA!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110207" y="0"/>
            <a:ext cx="21055683" cy="14028349"/>
          </a:xfrm>
          <a:custGeom>
            <a:avLst/>
            <a:gdLst/>
            <a:ahLst/>
            <a:cxnLst/>
            <a:rect l="l" t="t" r="r" b="b"/>
            <a:pathLst>
              <a:path w="21055683" h="14028349">
                <a:moveTo>
                  <a:pt x="0" y="0"/>
                </a:moveTo>
                <a:lnTo>
                  <a:pt x="21055683" y="0"/>
                </a:lnTo>
                <a:lnTo>
                  <a:pt x="21055683" y="14028349"/>
                </a:lnTo>
                <a:lnTo>
                  <a:pt x="0" y="140283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776897" y="3952875"/>
            <a:ext cx="7482403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DESAFIO DA </a:t>
            </a:r>
          </a:p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SEMANA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590800" y="4062071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5"/>
                </a:lnTo>
                <a:lnTo>
                  <a:pt x="0" y="13403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733800" y="4085518"/>
            <a:ext cx="10923672" cy="10579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ORE INTENCIONALMENTE POR UMA FAMÍLIA QUE VIVE COMO UM “MOSAICO.</a:t>
            </a:r>
            <a:endParaRPr lang="en-US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41559" y="6173576"/>
            <a:ext cx="9824158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REFLITA COMO VOCÊ PODE SER INSTRUMENTO DE APOIO PARA ESSA FAMÍLIA. </a:t>
            </a:r>
            <a:endParaRPr lang="en-US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3733800" y="6424271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047614" y="2835597"/>
            <a:ext cx="7630679" cy="7451403"/>
          </a:xfrm>
          <a:custGeom>
            <a:avLst/>
            <a:gdLst/>
            <a:ahLst/>
            <a:cxnLst/>
            <a:rect l="l" t="t" r="r" b="b"/>
            <a:pathLst>
              <a:path w="7630679" h="7451403">
                <a:moveTo>
                  <a:pt x="0" y="0"/>
                </a:moveTo>
                <a:lnTo>
                  <a:pt x="7630679" y="0"/>
                </a:lnTo>
                <a:lnTo>
                  <a:pt x="7630679" y="7451403"/>
                </a:lnTo>
                <a:lnTo>
                  <a:pt x="0" y="74514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974" t="-42344" r="-12850" b="-40413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492699" y="5951482"/>
            <a:ext cx="8432347" cy="3840218"/>
            <a:chOff x="0" y="95251"/>
            <a:chExt cx="11243130" cy="5120291"/>
          </a:xfrm>
        </p:grpSpPr>
        <p:sp>
          <p:nvSpPr>
            <p:cNvPr id="5" name="TextBox 5"/>
            <p:cNvSpPr txBox="1"/>
            <p:nvPr/>
          </p:nvSpPr>
          <p:spPr>
            <a:xfrm>
              <a:off x="0" y="1158875"/>
              <a:ext cx="11243130" cy="40566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920"/>
                </a:lnSpc>
              </a:pPr>
              <a:r>
                <a:rPr lang="pt-BR" sz="8000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IGREJA E FAMÍLIA, O QUE ISSO TEM A VER?</a:t>
              </a:r>
              <a:endParaRPr lang="en-US" sz="8000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5251"/>
              <a:ext cx="3406676" cy="854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950"/>
                </a:lnSpc>
              </a:pPr>
              <a:r>
                <a:rPr lang="en-US" sz="5000" b="1" dirty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LIÇÃO </a:t>
              </a:r>
              <a:r>
                <a:rPr lang="en-US" sz="5000" b="1" dirty="0" smtClean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08</a:t>
              </a:r>
              <a:endParaRPr lang="en-US" sz="5000" b="1" dirty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 rot="-5400000">
            <a:off x="-1744334" y="5567282"/>
            <a:ext cx="7188456" cy="929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PRÓXIMO ESTUDO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261001" y="2027732"/>
            <a:ext cx="10664584" cy="2481837"/>
            <a:chOff x="0" y="0"/>
            <a:chExt cx="14219446" cy="3309116"/>
          </a:xfrm>
        </p:grpSpPr>
        <p:sp>
          <p:nvSpPr>
            <p:cNvPr id="4" name="Freeform 4"/>
            <p:cNvSpPr/>
            <p:nvPr/>
          </p:nvSpPr>
          <p:spPr>
            <a:xfrm>
              <a:off x="0" y="219251"/>
              <a:ext cx="829970" cy="829970"/>
            </a:xfrm>
            <a:custGeom>
              <a:avLst/>
              <a:gdLst/>
              <a:ahLst/>
              <a:cxnLst/>
              <a:rect l="l" t="t" r="r" b="b"/>
              <a:pathLst>
                <a:path w="829970" h="829970">
                  <a:moveTo>
                    <a:pt x="0" y="0"/>
                  </a:moveTo>
                  <a:lnTo>
                    <a:pt x="829970" y="0"/>
                  </a:lnTo>
                  <a:lnTo>
                    <a:pt x="829970" y="829970"/>
                  </a:lnTo>
                  <a:lnTo>
                    <a:pt x="0" y="829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912968" y="104775"/>
              <a:ext cx="10858065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@</a:t>
              </a:r>
              <a:r>
                <a:rPr lang="en-US" sz="5582" b="1" dirty="0" err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escolabiblicapromessista</a:t>
              </a:r>
              <a:endParaRPr lang="en-US" sz="5582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153996"/>
              <a:ext cx="14219446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www.editorapromessa.com.br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288289"/>
              <a:ext cx="11771033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www.promesisstas.org/lb353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1262732" y="5143500"/>
            <a:ext cx="8028878" cy="6091911"/>
          </a:xfrm>
          <a:custGeom>
            <a:avLst/>
            <a:gdLst/>
            <a:ahLst/>
            <a:cxnLst/>
            <a:rect l="l" t="t" r="r" b="b"/>
            <a:pathLst>
              <a:path w="8028878" h="6091911">
                <a:moveTo>
                  <a:pt x="0" y="0"/>
                </a:moveTo>
                <a:lnTo>
                  <a:pt x="8028878" y="0"/>
                </a:lnTo>
                <a:lnTo>
                  <a:pt x="8028878" y="6091911"/>
                </a:lnTo>
                <a:lnTo>
                  <a:pt x="0" y="60919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8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 rot="-5400000">
            <a:off x="-1994760" y="5623143"/>
            <a:ext cx="7007678" cy="1016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b="1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+ CONTEÚDOS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360</Words>
  <Application>Microsoft Office PowerPoint</Application>
  <PresentationFormat>Personalizar</PresentationFormat>
  <Paragraphs>33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TT Rounds Condensed Bold</vt:lpstr>
      <vt:lpstr>TT Rounds Condensed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30</cp:revision>
  <dcterms:created xsi:type="dcterms:W3CDTF">2006-08-16T00:00:00Z</dcterms:created>
  <dcterms:modified xsi:type="dcterms:W3CDTF">2025-10-20T13:52:53Z</dcterms:modified>
  <dc:identifier>DAGrBOk_fhk</dc:identifier>
</cp:coreProperties>
</file>