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TT Rounds Condensed Bold" panose="020B0604020202020204" charset="0"/>
      <p:regular r:id="rId20"/>
    </p:embeddedFont>
    <p:embeddedFont>
      <p:font typeface="TT Rounds Condensed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4.png"/><Relationship Id="rId4" Type="http://schemas.openxmlformats.org/officeDocument/2006/relationships/image" Target="../media/image1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316200" y="-51432"/>
            <a:ext cx="2369783" cy="2499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969"/>
              </a:lnSpc>
            </a:pPr>
            <a:r>
              <a:rPr lang="en-US" sz="14978" b="1" dirty="0" smtClean="0"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08</a:t>
            </a:r>
            <a:endParaRPr lang="en-US" sz="14978" b="1" dirty="0"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-346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 rot="-5400000">
            <a:off x="15658787" y="1962463"/>
            <a:ext cx="2534276" cy="666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 b="1" dirty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LIÇÃO </a:t>
            </a:r>
            <a:r>
              <a:rPr lang="en-US" sz="50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08</a:t>
            </a:r>
            <a:endParaRPr lang="en-US" sz="5000" b="1" dirty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11" name="Freeform 4"/>
          <p:cNvSpPr/>
          <p:nvPr/>
        </p:nvSpPr>
        <p:spPr>
          <a:xfrm>
            <a:off x="1028700" y="7484"/>
            <a:ext cx="17268825" cy="10287000"/>
          </a:xfrm>
          <a:custGeom>
            <a:avLst/>
            <a:gdLst/>
            <a:ahLst/>
            <a:cxnLst/>
            <a:rect l="l" t="t" r="r" b="b"/>
            <a:pathLst>
              <a:path w="17268825" h="10287000">
                <a:moveTo>
                  <a:pt x="0" y="0"/>
                </a:moveTo>
                <a:lnTo>
                  <a:pt x="17268825" y="0"/>
                </a:lnTo>
                <a:lnTo>
                  <a:pt x="1726882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672" r="-22671" b="-28527"/>
            </a:stretch>
          </a:blipFill>
        </p:spPr>
      </p:sp>
      <p:sp>
        <p:nvSpPr>
          <p:cNvPr id="12" name="TextBox 5"/>
          <p:cNvSpPr txBox="1"/>
          <p:nvPr/>
        </p:nvSpPr>
        <p:spPr>
          <a:xfrm>
            <a:off x="2822153" y="3753476"/>
            <a:ext cx="10014047" cy="5067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9999" b="1" dirty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IGREJA E FAMÍLIA, O QUE ISSO TEM A VER?</a:t>
            </a:r>
          </a:p>
          <a:p>
            <a:pPr algn="l">
              <a:lnSpc>
                <a:spcPts val="9899"/>
              </a:lnSpc>
            </a:pPr>
            <a:endParaRPr lang="en-US" sz="9999" b="1" dirty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386825" y="0"/>
            <a:ext cx="5752528" cy="10287000"/>
          </a:xfrm>
          <a:custGeom>
            <a:avLst/>
            <a:gdLst/>
            <a:ahLst/>
            <a:cxnLst/>
            <a:rect l="l" t="t" r="r" b="b"/>
            <a:pathLst>
              <a:path w="5752528" h="10287000">
                <a:moveTo>
                  <a:pt x="0" y="0"/>
                </a:moveTo>
                <a:lnTo>
                  <a:pt x="5752528" y="0"/>
                </a:lnTo>
                <a:lnTo>
                  <a:pt x="575252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5116" r="-93289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542310" y="2404595"/>
            <a:ext cx="10844516" cy="70788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pt-BR" sz="6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VOCÊS CONHECEM ESTÉFANAS E A FAMÍLIA DELE. VOCÊS SABEM QUE ELES FORAM OS PRIMEIROS CRISTÃOS CONVERTIDOS NA PROVÍNCIA DA ACAIA E QUE ELES TÊM SE DEDICADO AO SERVIÇO DO POVO DE DEUS. (1 CO 16:15 – NTLH)</a:t>
            </a:r>
            <a:endParaRPr lang="pt-BR" sz="6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5" name="TextBox 5"/>
          <p:cNvSpPr txBox="1"/>
          <p:nvPr/>
        </p:nvSpPr>
        <p:spPr>
          <a:xfrm rot="-5400000">
            <a:off x="-1719973" y="5296142"/>
            <a:ext cx="6853705" cy="1070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8000" b="1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TEXTO BASE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971800" y="4343234"/>
            <a:ext cx="13046692" cy="3539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pt-BR" sz="6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A IGREJA NÃO SE LIMITA APENAS AO TEMPLO; FAMÍLIAS COMPROMETIDAS DISPONIBILIZAVAM SUAS CASAS PARA O CRESCIMENTO DA OBRA DE DEUS. </a:t>
            </a:r>
            <a:endParaRPr lang="en-US" sz="6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4" name="TextBox 4"/>
          <p:cNvSpPr txBox="1"/>
          <p:nvPr/>
        </p:nvSpPr>
        <p:spPr>
          <a:xfrm rot="-5400000">
            <a:off x="-1929058" y="5577644"/>
            <a:ext cx="7271876" cy="1070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8000" b="1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INTRODUÇÃO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525" y="748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824580" y="2534115"/>
            <a:ext cx="14416420" cy="9140516"/>
          </a:xfrm>
          <a:custGeom>
            <a:avLst/>
            <a:gdLst/>
            <a:ahLst/>
            <a:cxnLst/>
            <a:rect l="l" t="t" r="r" b="b"/>
            <a:pathLst>
              <a:path w="14416420" h="9140516">
                <a:moveTo>
                  <a:pt x="0" y="0"/>
                </a:moveTo>
                <a:lnTo>
                  <a:pt x="14416420" y="0"/>
                </a:lnTo>
                <a:lnTo>
                  <a:pt x="14416420" y="9140516"/>
                </a:lnTo>
                <a:lnTo>
                  <a:pt x="0" y="91405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5477" t="-47646" r="-29117" b="-21814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3960359"/>
            <a:ext cx="10242330" cy="2571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899"/>
              </a:lnSpc>
            </a:pPr>
            <a:r>
              <a:rPr lang="pt-BR" sz="9999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I. REFLETINDO SOBRE A FAMÍILIA</a:t>
            </a:r>
            <a:endParaRPr lang="en-US" sz="9999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905000" y="2926718"/>
            <a:ext cx="11402301" cy="2154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14"/>
              </a:lnSpc>
            </a:pPr>
            <a:r>
              <a:rPr lang="en-US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1. </a:t>
            </a:r>
            <a:r>
              <a:rPr lang="pt-BR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FAMÍLIA NA VIDA DA IGREJA</a:t>
            </a:r>
            <a:endParaRPr lang="en-US" sz="8499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352800" y="6606859"/>
            <a:ext cx="12420600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14"/>
              </a:lnSpc>
            </a:pPr>
            <a:r>
              <a:rPr lang="en-US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2. </a:t>
            </a:r>
            <a:r>
              <a:rPr lang="pt-BR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FAMÍLIA NA MISSÃO </a:t>
            </a:r>
          </a:p>
          <a:p>
            <a:pPr algn="ctr">
              <a:lnSpc>
                <a:spcPts val="8414"/>
              </a:lnSpc>
            </a:pPr>
            <a:r>
              <a:rPr lang="pt-BR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DE CRISTO</a:t>
            </a:r>
            <a:endParaRPr lang="en-US" sz="8499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525" y="748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466365" y="1257300"/>
            <a:ext cx="14404459" cy="7197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65"/>
              </a:lnSpc>
            </a:pPr>
            <a:r>
              <a:rPr lang="pt-BR" sz="40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01. LEIA 1 CO 16:15 E OS PRIMEIROS PARÁGRAFOS DO ITEM 1 E RESPONDA: À LUZ DO EXEMPLO DA CASA DE ESTÉFANAS, COMO NOSSAS FAMÍLIAS PODEM SE ENVOLVER COM A VIDA DA IGREJA?</a:t>
            </a:r>
          </a:p>
          <a:p>
            <a:pPr algn="just">
              <a:lnSpc>
                <a:spcPts val="3465"/>
              </a:lnSpc>
            </a:pPr>
            <a:endParaRPr lang="pt-BR" sz="4000" b="1" dirty="0" smtClean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  <a:p>
            <a:pPr algn="just">
              <a:lnSpc>
                <a:spcPts val="3465"/>
              </a:lnSpc>
            </a:pPr>
            <a:r>
              <a:rPr lang="pt-BR" sz="40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02. COM BASE NOS ÚLTIMOS PARÁGRAFOS DO ITEM 1 E EM HB 10:25, RESPONDA: O QUE O AUTOR DE HEBREUS ESTÁ TENTANDO COMBATER? O QUE ISSO TEM A VER COM AS FAMÍLIAS?</a:t>
            </a:r>
          </a:p>
          <a:p>
            <a:pPr algn="just">
              <a:lnSpc>
                <a:spcPts val="3465"/>
              </a:lnSpc>
            </a:pPr>
            <a:endParaRPr lang="pt-BR" sz="4000" b="1" dirty="0" smtClean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  <a:p>
            <a:pPr algn="just">
              <a:lnSpc>
                <a:spcPts val="3465"/>
              </a:lnSpc>
            </a:pPr>
            <a:r>
              <a:rPr lang="pt-BR" sz="40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03. LENDO AT 2:42-47; FM 1:17 E OS PRIMEIROS PARÁGRAFOS DO ITEM 2, QUAIS FORAM OS RESULTADOS DAS REUNIÕES TANTO NOS TEMPLOS QUANTO NAS CASAS?</a:t>
            </a:r>
          </a:p>
          <a:p>
            <a:pPr algn="just">
              <a:lnSpc>
                <a:spcPts val="3465"/>
              </a:lnSpc>
            </a:pPr>
            <a:endParaRPr lang="pt-BR" sz="4000" b="1" dirty="0" smtClean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  <a:p>
            <a:pPr algn="just">
              <a:lnSpc>
                <a:spcPts val="3465"/>
              </a:lnSpc>
            </a:pPr>
            <a:r>
              <a:rPr lang="pt-BR" sz="40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04. LEIA RM 16:3-15 E COMENTE SOBRE ALGUMAS FAMÍLIAS CITADAS POR PAULO. O QUE ELAS NOS ENSINAM NO TOCANTE À MISSÃO? O QUE PODEMOS ALCANÇAR QUANDO TEMOS A OPORTUNIDADE DE NOS REUNIR DE CASA EM CASA?</a:t>
            </a:r>
            <a:endParaRPr lang="pt-BR" sz="4000" b="1" dirty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-279764" y="4826087"/>
            <a:ext cx="3131279" cy="6300043"/>
          </a:xfrm>
          <a:custGeom>
            <a:avLst/>
            <a:gdLst/>
            <a:ahLst/>
            <a:cxnLst/>
            <a:rect l="l" t="t" r="r" b="b"/>
            <a:pathLst>
              <a:path w="3131279" h="6300043">
                <a:moveTo>
                  <a:pt x="0" y="0"/>
                </a:moveTo>
                <a:lnTo>
                  <a:pt x="3131278" y="0"/>
                </a:lnTo>
                <a:lnTo>
                  <a:pt x="3131278" y="6300042"/>
                </a:lnTo>
                <a:lnTo>
                  <a:pt x="0" y="63000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0650" t="-12796" r="-39976"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52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411902" y="0"/>
            <a:ext cx="6866573" cy="10287000"/>
          </a:xfrm>
          <a:custGeom>
            <a:avLst/>
            <a:gdLst/>
            <a:ahLst/>
            <a:cxnLst/>
            <a:rect l="l" t="t" r="r" b="b"/>
            <a:pathLst>
              <a:path w="6866573" h="10287000">
                <a:moveTo>
                  <a:pt x="0" y="0"/>
                </a:moveTo>
                <a:lnTo>
                  <a:pt x="6866573" y="0"/>
                </a:lnTo>
                <a:lnTo>
                  <a:pt x="686657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145481" y="4576763"/>
            <a:ext cx="9935671" cy="2571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9999" b="1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II. VIVENDO EM FAMÍLIA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124200" y="2915126"/>
            <a:ext cx="11078496" cy="66479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pt-BR" sz="54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QUANDO INTEGRAMOS NOSSAS FAMÍLIAS À IGREJA, TUDO SE TORNA MAIS FÁCIL. NÃO FICAMOS SOZINHOS NO PROCESSO, POIS A FAMÍLIA CAMINHA JUNTA, TORNA-SE MAIS UNIDA, MAIS ESPIRITUAL E COM UM PROPÓSITO ÚNICO: ESTAR NA MISSÃO DE CRISTO.</a:t>
            </a:r>
            <a:endParaRPr lang="en-US" sz="54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590800" y="768499"/>
            <a:ext cx="10186573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50"/>
              </a:lnSpc>
            </a:pPr>
            <a:r>
              <a:rPr lang="pt-BR" sz="5000" b="1" dirty="0" smtClean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1. </a:t>
            </a:r>
            <a:r>
              <a:rPr lang="pt-BR" sz="5000" b="1" dirty="0" smtClean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PRECISAMOS INTEGRAR NOSSA FAMÍLIA NA IGREJA DE CRISTO.</a:t>
            </a:r>
            <a:endParaRPr lang="en-US" sz="5000" b="1" dirty="0">
              <a:solidFill>
                <a:srgbClr val="00000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936969" y="3086100"/>
            <a:ext cx="12414062" cy="6145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pt-BR" sz="54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VOCÊ JÁ CONSIDEROU A POSSIBILIDADE DE ABRIR O SEU LAR PARA UM ESTUDO BÍBLICO? PARA UM PEQUENO GRUPO? PARA UM BASE MISSIONÁRIA? SE CADA UM DE NÓS ASSUMIR ESSA RESPONSABILIDADE COM CRISTO, ALCANÇAREMOS GRANDES RESULTADOS.</a:t>
            </a:r>
            <a:endParaRPr lang="pt-BR" sz="5400" b="1" dirty="0" smtClean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589871" y="594267"/>
            <a:ext cx="10985362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50"/>
              </a:lnSpc>
            </a:pPr>
            <a:r>
              <a:rPr lang="pt-BR" sz="5000" b="1" dirty="0" smtClean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2. </a:t>
            </a:r>
            <a:r>
              <a:rPr lang="pt-BR" sz="5000" b="1" dirty="0" smtClean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PRECISAMOS INTEGRAR NOSSA FAMÍLIA NA MISSÃO DE CRISTO.</a:t>
            </a:r>
            <a:endParaRPr lang="en-US" sz="5000" b="1" dirty="0">
              <a:solidFill>
                <a:srgbClr val="00000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748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0110207" y="0"/>
            <a:ext cx="21055683" cy="14028349"/>
          </a:xfrm>
          <a:custGeom>
            <a:avLst/>
            <a:gdLst/>
            <a:ahLst/>
            <a:cxnLst/>
            <a:rect l="l" t="t" r="r" b="b"/>
            <a:pathLst>
              <a:path w="21055683" h="14028349">
                <a:moveTo>
                  <a:pt x="0" y="0"/>
                </a:moveTo>
                <a:lnTo>
                  <a:pt x="21055683" y="0"/>
                </a:lnTo>
                <a:lnTo>
                  <a:pt x="21055683" y="14028349"/>
                </a:lnTo>
                <a:lnTo>
                  <a:pt x="0" y="140283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9776897" y="3952875"/>
            <a:ext cx="7482403" cy="2571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9999" b="1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DESAFIO DA </a:t>
            </a:r>
          </a:p>
          <a:p>
            <a:pPr algn="l">
              <a:lnSpc>
                <a:spcPts val="9899"/>
              </a:lnSpc>
            </a:pPr>
            <a:r>
              <a:rPr lang="en-US" sz="9999" b="1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SEMANA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590800" y="4062071"/>
            <a:ext cx="1055359" cy="1005229"/>
          </a:xfrm>
          <a:custGeom>
            <a:avLst/>
            <a:gdLst/>
            <a:ahLst/>
            <a:cxnLst/>
            <a:rect l="l" t="t" r="r" b="b"/>
            <a:pathLst>
              <a:path w="1407145" h="1340305">
                <a:moveTo>
                  <a:pt x="0" y="0"/>
                </a:moveTo>
                <a:lnTo>
                  <a:pt x="1407145" y="0"/>
                </a:lnTo>
                <a:lnTo>
                  <a:pt x="1407145" y="1340305"/>
                </a:lnTo>
                <a:lnTo>
                  <a:pt x="0" y="13403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733800" y="4009318"/>
            <a:ext cx="10923672" cy="10579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959"/>
              </a:lnSpc>
            </a:pPr>
            <a:r>
              <a:rPr lang="pt-BR" sz="5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SEPARE MOMENTOS DE ORAÇÃO ESPECÍFICA POR SUA FAMÍLIA.</a:t>
            </a:r>
            <a:endParaRPr lang="en-US" sz="5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941559" y="5829300"/>
            <a:ext cx="9824158" cy="2083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59"/>
              </a:lnSpc>
            </a:pPr>
            <a:r>
              <a:rPr lang="pt-BR" sz="5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TENHA UMA CONVERSA EM CASA SOBRE ESTES TEMAS E OREM A RESPEITO, DE COMO SUA FAMÍLIA PODE AJUDAR NA MISSÃO DE DEUS.</a:t>
            </a:r>
            <a:endParaRPr lang="pt-BR" sz="5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3733800" y="6424271"/>
            <a:ext cx="1055359" cy="1005229"/>
          </a:xfrm>
          <a:custGeom>
            <a:avLst/>
            <a:gdLst/>
            <a:ahLst/>
            <a:cxnLst/>
            <a:rect l="l" t="t" r="r" b="b"/>
            <a:pathLst>
              <a:path w="1407145" h="1340305">
                <a:moveTo>
                  <a:pt x="0" y="0"/>
                </a:moveTo>
                <a:lnTo>
                  <a:pt x="1407145" y="0"/>
                </a:lnTo>
                <a:lnTo>
                  <a:pt x="1407145" y="1340306"/>
                </a:lnTo>
                <a:lnTo>
                  <a:pt x="0" y="13403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047614" y="2835597"/>
            <a:ext cx="7630679" cy="7451403"/>
          </a:xfrm>
          <a:custGeom>
            <a:avLst/>
            <a:gdLst/>
            <a:ahLst/>
            <a:cxnLst/>
            <a:rect l="l" t="t" r="r" b="b"/>
            <a:pathLst>
              <a:path w="7630679" h="7451403">
                <a:moveTo>
                  <a:pt x="0" y="0"/>
                </a:moveTo>
                <a:lnTo>
                  <a:pt x="7630679" y="0"/>
                </a:lnTo>
                <a:lnTo>
                  <a:pt x="7630679" y="7451403"/>
                </a:lnTo>
                <a:lnTo>
                  <a:pt x="0" y="74514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974" t="-42344" r="-12850" b="-40413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2492699" y="6667500"/>
            <a:ext cx="8432347" cy="2827120"/>
            <a:chOff x="0" y="95251"/>
            <a:chExt cx="11243130" cy="3769494"/>
          </a:xfrm>
        </p:grpSpPr>
        <p:sp>
          <p:nvSpPr>
            <p:cNvPr id="5" name="TextBox 5"/>
            <p:cNvSpPr txBox="1"/>
            <p:nvPr/>
          </p:nvSpPr>
          <p:spPr>
            <a:xfrm>
              <a:off x="0" y="1158875"/>
              <a:ext cx="11243130" cy="27058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7920"/>
                </a:lnSpc>
              </a:pPr>
              <a:r>
                <a:rPr lang="pt-BR" sz="8000" b="1" dirty="0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A FAMÍLIA NA ERA DIGITAL</a:t>
              </a:r>
              <a:endParaRPr lang="en-US" sz="8000" b="1" dirty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95251"/>
              <a:ext cx="3406676" cy="854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4950"/>
                </a:lnSpc>
              </a:pPr>
              <a:r>
                <a:rPr lang="en-US" sz="5000" b="1" dirty="0">
                  <a:solidFill>
                    <a:srgbClr val="00000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LIÇÃO </a:t>
              </a:r>
              <a:r>
                <a:rPr lang="en-US" sz="5000" b="1" dirty="0" smtClean="0">
                  <a:solidFill>
                    <a:srgbClr val="00000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09</a:t>
              </a:r>
              <a:endParaRPr lang="en-US" sz="5000" b="1" dirty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 rot="-5400000">
            <a:off x="-1744334" y="5567282"/>
            <a:ext cx="7188456" cy="929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29"/>
              </a:lnSpc>
            </a:pPr>
            <a:r>
              <a:rPr lang="en-US" sz="6999" b="1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PRÓXIMO ESTUDO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261001" y="2027732"/>
            <a:ext cx="10664584" cy="2481837"/>
            <a:chOff x="0" y="0"/>
            <a:chExt cx="14219446" cy="3309116"/>
          </a:xfrm>
        </p:grpSpPr>
        <p:sp>
          <p:nvSpPr>
            <p:cNvPr id="4" name="Freeform 4"/>
            <p:cNvSpPr/>
            <p:nvPr/>
          </p:nvSpPr>
          <p:spPr>
            <a:xfrm>
              <a:off x="0" y="219251"/>
              <a:ext cx="829970" cy="829970"/>
            </a:xfrm>
            <a:custGeom>
              <a:avLst/>
              <a:gdLst/>
              <a:ahLst/>
              <a:cxnLst/>
              <a:rect l="l" t="t" r="r" b="b"/>
              <a:pathLst>
                <a:path w="829970" h="829970">
                  <a:moveTo>
                    <a:pt x="0" y="0"/>
                  </a:moveTo>
                  <a:lnTo>
                    <a:pt x="829970" y="0"/>
                  </a:lnTo>
                  <a:lnTo>
                    <a:pt x="829970" y="829970"/>
                  </a:lnTo>
                  <a:lnTo>
                    <a:pt x="0" y="829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TextBox 5"/>
            <p:cNvSpPr txBox="1"/>
            <p:nvPr/>
          </p:nvSpPr>
          <p:spPr>
            <a:xfrm>
              <a:off x="912968" y="104775"/>
              <a:ext cx="10858065" cy="10208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26"/>
                </a:lnSpc>
              </a:pPr>
              <a:r>
                <a:rPr lang="en-US" sz="5582" b="1" dirty="0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@</a:t>
              </a:r>
              <a:r>
                <a:rPr lang="en-US" sz="5582" b="1" dirty="0" err="1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escolabiblicapromessista</a:t>
              </a:r>
              <a:endParaRPr lang="en-US" sz="5582" b="1" dirty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153996"/>
              <a:ext cx="14219446" cy="10208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26"/>
                </a:lnSpc>
              </a:pPr>
              <a:r>
                <a:rPr lang="en-US" sz="5582" b="1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www.editorapromessa.com.br 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2288289"/>
              <a:ext cx="11771033" cy="10208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26"/>
                </a:lnSpc>
              </a:pPr>
              <a:r>
                <a:rPr lang="en-US" sz="5582" b="1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www.promesisstas.org/lb353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1262732" y="5143500"/>
            <a:ext cx="8028878" cy="6091911"/>
          </a:xfrm>
          <a:custGeom>
            <a:avLst/>
            <a:gdLst/>
            <a:ahLst/>
            <a:cxnLst/>
            <a:rect l="l" t="t" r="r" b="b"/>
            <a:pathLst>
              <a:path w="8028878" h="6091911">
                <a:moveTo>
                  <a:pt x="0" y="0"/>
                </a:moveTo>
                <a:lnTo>
                  <a:pt x="8028878" y="0"/>
                </a:lnTo>
                <a:lnTo>
                  <a:pt x="8028878" y="6091911"/>
                </a:lnTo>
                <a:lnTo>
                  <a:pt x="0" y="60919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8000"/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 rot="-5400000">
            <a:off x="-1994760" y="5623143"/>
            <a:ext cx="7007678" cy="1016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8000" b="1" dirty="0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+ CONTEÚDOS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404</Words>
  <Application>Microsoft Office PowerPoint</Application>
  <PresentationFormat>Personalizar</PresentationFormat>
  <Paragraphs>34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9" baseType="lpstr">
      <vt:lpstr>Arial</vt:lpstr>
      <vt:lpstr>Calibri</vt:lpstr>
      <vt:lpstr>TT Rounds Condensed Bold</vt:lpstr>
      <vt:lpstr>TT Rounds Condensed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Slides_LB352.pptx</dc:title>
  <dc:creator>Usuario</dc:creator>
  <cp:lastModifiedBy>Usuario</cp:lastModifiedBy>
  <cp:revision>33</cp:revision>
  <dcterms:created xsi:type="dcterms:W3CDTF">2006-08-16T00:00:00Z</dcterms:created>
  <dcterms:modified xsi:type="dcterms:W3CDTF">2025-10-20T14:18:02Z</dcterms:modified>
  <dc:identifier>DAGrBOk_fhk</dc:identifier>
</cp:coreProperties>
</file>