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T Rounds Condensed Bold" panose="020B0604020202020204" charset="0"/>
      <p:regular r:id="rId20"/>
    </p:embeddedFont>
    <p:embeddedFont>
      <p:font typeface="TT Rounds 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16200" y="-51432"/>
            <a:ext cx="2369783" cy="2499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69"/>
              </a:lnSpc>
            </a:pPr>
            <a:r>
              <a:rPr lang="en-US" sz="14978" b="1" dirty="0" smtClean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10</a:t>
            </a:r>
            <a:endParaRPr lang="en-US" sz="14978" b="1" dirty="0"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5400000">
            <a:off x="15658787" y="1962463"/>
            <a:ext cx="2534276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50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LIÇÃO 10</a:t>
            </a:r>
            <a:endParaRPr lang="en-US" sz="50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9" name="Freeform 4"/>
          <p:cNvSpPr/>
          <p:nvPr/>
        </p:nvSpPr>
        <p:spPr>
          <a:xfrm>
            <a:off x="7357929" y="805620"/>
            <a:ext cx="10939596" cy="14733463"/>
          </a:xfrm>
          <a:custGeom>
            <a:avLst/>
            <a:gdLst/>
            <a:ahLst/>
            <a:cxnLst/>
            <a:rect l="l" t="t" r="r" b="b"/>
            <a:pathLst>
              <a:path w="10939596" h="14733463">
                <a:moveTo>
                  <a:pt x="0" y="0"/>
                </a:moveTo>
                <a:lnTo>
                  <a:pt x="10939596" y="0"/>
                </a:lnTo>
                <a:lnTo>
                  <a:pt x="10939596" y="14733463"/>
                </a:lnTo>
                <a:lnTo>
                  <a:pt x="0" y="147334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5"/>
          <p:cNvSpPr txBox="1"/>
          <p:nvPr/>
        </p:nvSpPr>
        <p:spPr>
          <a:xfrm>
            <a:off x="2822153" y="3753476"/>
            <a:ext cx="10014047" cy="2542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en-US" sz="9999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VIDA DEVOCIONAL EM FAMÍLIA</a:t>
            </a:r>
            <a:endParaRPr lang="en-US" sz="9999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825" y="0"/>
            <a:ext cx="5752528" cy="10287000"/>
          </a:xfrm>
          <a:custGeom>
            <a:avLst/>
            <a:gdLst/>
            <a:ahLst/>
            <a:cxnLst/>
            <a:rect l="l" t="t" r="r" b="b"/>
            <a:pathLst>
              <a:path w="5752528" h="10287000">
                <a:moveTo>
                  <a:pt x="0" y="0"/>
                </a:moveTo>
                <a:lnTo>
                  <a:pt x="5752528" y="0"/>
                </a:lnTo>
                <a:lnTo>
                  <a:pt x="57525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116" r="-932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19400" y="2552700"/>
            <a:ext cx="10844516" cy="6998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4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SE, PORÉM, NÃO LHES AGRADA SERVIR AO SENHOR, ESCOLHAM HOJE A QUEM IRÃO SERVIR, SE AOS DEUSES QUE OS SEUS ANTEPASSADOS SERVIRAM ALÉM DO EUFRATES, OU AOS DEUSES DOS AMORREUS, EM CUJA TERRA VOCÊS ESTÃO VIVENDO. MAS, EU E A MINHA FAMÍLIA SERVIREMOS AO SENHOR. (JS 24:15 – GRIFO NOSSO)</a:t>
            </a:r>
            <a:endParaRPr lang="pt-BR" sz="44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 rot="-5400000">
            <a:off x="-1719973" y="5296142"/>
            <a:ext cx="6853705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TEXTO 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19400" y="3458376"/>
            <a:ext cx="13182600" cy="5309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EU E A MINHA CASA SERVIREMOS AO SENHOR (JS 24:15) FOI UMA FIRME DECISÃO ASSUMIDA POR JOSUÉ E SUA FAMÍLIA EM UM CENÁRIO DE IDOLATRIA. MAIS DO QUE NUNCA, PRECISAMOS ASSUMIR ESTA FIRME DECISÃO EM NOSSAS CASAS! </a:t>
            </a:r>
            <a:endParaRPr lang="en-US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 rot="-5400000">
            <a:off x="-1929058" y="5577644"/>
            <a:ext cx="7271876" cy="107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8000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INTRODUÇÃO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24580" y="2534115"/>
            <a:ext cx="14416420" cy="9140516"/>
          </a:xfrm>
          <a:custGeom>
            <a:avLst/>
            <a:gdLst/>
            <a:ahLst/>
            <a:cxnLst/>
            <a:rect l="l" t="t" r="r" b="b"/>
            <a:pathLst>
              <a:path w="14416420" h="9140516">
                <a:moveTo>
                  <a:pt x="0" y="0"/>
                </a:moveTo>
                <a:lnTo>
                  <a:pt x="14416420" y="0"/>
                </a:lnTo>
                <a:lnTo>
                  <a:pt x="14416420" y="9140516"/>
                </a:lnTo>
                <a:lnTo>
                  <a:pt x="0" y="9140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477" t="-47646" r="-29117" b="-2181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960359"/>
            <a:ext cx="10242330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99"/>
              </a:lnSpc>
            </a:pPr>
            <a:r>
              <a:rPr lang="pt-BR" sz="9999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I. REFLETINDO SOBRE A FAMÍILIA</a:t>
            </a:r>
            <a:endParaRPr lang="en-US" sz="9999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3293864"/>
            <a:ext cx="11402301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PRÁTICA DA ORAÇÃO EM CASA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52800" y="6057900"/>
            <a:ext cx="12420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4"/>
              </a:lnSpc>
            </a:pPr>
            <a:r>
              <a:rPr lang="en-US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8499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A PRÁTICA DA LEITURA BÍBLICA EM CASA</a:t>
            </a:r>
            <a:endParaRPr lang="en-US" sz="8499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66365" y="2047993"/>
            <a:ext cx="14404459" cy="721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5"/>
              </a:lnSpc>
            </a:pP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01. Leia </a:t>
            </a:r>
            <a:r>
              <a:rPr lang="pt-BR" sz="4800" b="1" dirty="0" err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Js</a:t>
            </a: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24:5; </a:t>
            </a:r>
            <a:r>
              <a:rPr lang="pt-BR" sz="4800" b="1" dirty="0" err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Sl</a:t>
            </a: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118:15 e os dois primeiros parágrafos do item 1 e responda: para que a família sirva ao Senhor tendo uma vida devocional saudável, o culto doméstico pode ser um aliado?</a:t>
            </a:r>
          </a:p>
          <a:p>
            <a:pPr algn="just">
              <a:lnSpc>
                <a:spcPts val="3465"/>
              </a:lnSpc>
            </a:pPr>
            <a:endParaRPr lang="pt-BR" sz="48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02. Ainda com base no item 1, responda: além da oração ser um hábito individual, orar em família é necessário? Que benefícios este hábito pode trazer? Leia Jó 1:5.</a:t>
            </a:r>
          </a:p>
          <a:p>
            <a:pPr algn="just">
              <a:lnSpc>
                <a:spcPts val="3465"/>
              </a:lnSpc>
            </a:pPr>
            <a:endParaRPr lang="pt-BR" sz="48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03. Com base no item 2, alguns benefícios de se estudar a Bíblia foram apresentados: comente sobre os três primeiros. Leia </a:t>
            </a:r>
            <a:r>
              <a:rPr lang="pt-BR" sz="4800" b="1" dirty="0" err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Sl</a:t>
            </a: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119:105; </a:t>
            </a:r>
            <a:r>
              <a:rPr lang="pt-BR" sz="4800" b="1" dirty="0" err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Js</a:t>
            </a: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23:6.</a:t>
            </a:r>
          </a:p>
          <a:p>
            <a:pPr algn="just">
              <a:lnSpc>
                <a:spcPts val="3465"/>
              </a:lnSpc>
            </a:pPr>
            <a:endParaRPr lang="pt-BR" sz="4800" b="1" dirty="0">
              <a:solidFill>
                <a:srgbClr val="FFFFFF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  <a:p>
            <a:pPr algn="just">
              <a:lnSpc>
                <a:spcPts val="3465"/>
              </a:lnSpc>
            </a:pP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04. Ainda com base no item 2, comente também sobre memorizar o ensino, aplicar os aprendizados e crer na autoridade </a:t>
            </a:r>
            <a:r>
              <a:rPr lang="pt-BR" sz="4800" b="1" dirty="0" smtClean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bíblica</a:t>
            </a: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. Leia 2 </a:t>
            </a:r>
            <a:r>
              <a:rPr lang="pt-BR" sz="4800" b="1" dirty="0" err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Tm</a:t>
            </a:r>
            <a:r>
              <a:rPr lang="pt-BR" sz="4800" b="1" dirty="0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1:5; 3:15-17. </a:t>
            </a:r>
          </a:p>
        </p:txBody>
      </p:sp>
      <p:sp>
        <p:nvSpPr>
          <p:cNvPr id="5" name="Freeform 5"/>
          <p:cNvSpPr/>
          <p:nvPr/>
        </p:nvSpPr>
        <p:spPr>
          <a:xfrm>
            <a:off x="-279764" y="4826087"/>
            <a:ext cx="3131279" cy="6300043"/>
          </a:xfrm>
          <a:custGeom>
            <a:avLst/>
            <a:gdLst/>
            <a:ahLst/>
            <a:cxnLst/>
            <a:rect l="l" t="t" r="r" b="b"/>
            <a:pathLst>
              <a:path w="3131279" h="6300043">
                <a:moveTo>
                  <a:pt x="0" y="0"/>
                </a:moveTo>
                <a:lnTo>
                  <a:pt x="3131278" y="0"/>
                </a:lnTo>
                <a:lnTo>
                  <a:pt x="3131278" y="6300042"/>
                </a:lnTo>
                <a:lnTo>
                  <a:pt x="0" y="6300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0650" t="-12796" r="-39976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902" y="0"/>
            <a:ext cx="6866573" cy="10287000"/>
          </a:xfrm>
          <a:custGeom>
            <a:avLst/>
            <a:gdLst/>
            <a:ahLst/>
            <a:cxnLst/>
            <a:rect l="l" t="t" r="r" b="b"/>
            <a:pathLst>
              <a:path w="6866573" h="10287000">
                <a:moveTo>
                  <a:pt x="0" y="0"/>
                </a:moveTo>
                <a:lnTo>
                  <a:pt x="6866573" y="0"/>
                </a:lnTo>
                <a:lnTo>
                  <a:pt x="68665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145481" y="4576763"/>
            <a:ext cx="9935671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II. VIVENDO EM FAMÍLIA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4200" y="2915126"/>
            <a:ext cx="11078496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BR" sz="6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QUANDO A FAMÍLIA SE REÚNE PARA BUSCAR A DEUS, ELA CRESCE ESPIRITUALMENTE E SE FORTALECE CONTRA AS ADVERSIDADES DA VIDA.</a:t>
            </a:r>
            <a:endParaRPr lang="en-US" sz="6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90800" y="768499"/>
            <a:ext cx="1018657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ORE COM SUA FAMÍLIA.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36969" y="3967702"/>
            <a:ext cx="12414062" cy="4376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29"/>
              </a:lnSpc>
            </a:pPr>
            <a:r>
              <a:rPr lang="pt-BR" sz="54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DEVEMOS ORAR E LUTAR PARA QUE O NOSSO LAR SEJA UM LUGAR ONDE A PALAVRA DE DEUS HABITA E UM LUGAR ONDE HÁ INSTRUÇÃO E CONSELHOS COM BASE NO QUE ELA DIZ.</a:t>
            </a:r>
            <a:endParaRPr lang="pt-BR" sz="5400" b="1" dirty="0" smtClean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89871" y="594267"/>
            <a:ext cx="10985362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2. </a:t>
            </a:r>
            <a:r>
              <a:rPr lang="pt-BR" sz="5000" b="1" dirty="0" smtClean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LEIA A BÍBLIA COM SUA FAMÍLIA.</a:t>
            </a:r>
            <a:endParaRPr lang="en-US" sz="5000" b="1" dirty="0">
              <a:solidFill>
                <a:srgbClr val="00000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748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110207" y="0"/>
            <a:ext cx="21055683" cy="14028349"/>
          </a:xfrm>
          <a:custGeom>
            <a:avLst/>
            <a:gdLst/>
            <a:ahLst/>
            <a:cxnLst/>
            <a:rect l="l" t="t" r="r" b="b"/>
            <a:pathLst>
              <a:path w="21055683" h="14028349">
                <a:moveTo>
                  <a:pt x="0" y="0"/>
                </a:moveTo>
                <a:lnTo>
                  <a:pt x="21055683" y="0"/>
                </a:lnTo>
                <a:lnTo>
                  <a:pt x="21055683" y="14028349"/>
                </a:lnTo>
                <a:lnTo>
                  <a:pt x="0" y="14028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76897" y="3952875"/>
            <a:ext cx="7482403" cy="257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DESAFIO DA </a:t>
            </a:r>
          </a:p>
          <a:p>
            <a:pPr algn="l">
              <a:lnSpc>
                <a:spcPts val="9899"/>
              </a:lnSpc>
            </a:pPr>
            <a:r>
              <a:rPr lang="en-US" sz="9999" b="1">
                <a:solidFill>
                  <a:srgbClr val="FFFFFF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SEMANA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514541" y="3400504"/>
            <a:ext cx="9824158" cy="105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REÚNA SUA FAMÍLIA PARA ORAR E LER A BÍBLIA COM REGULARIDADE. 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2286000" y="3376271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10"/>
          <p:cNvSpPr txBox="1"/>
          <p:nvPr/>
        </p:nvSpPr>
        <p:spPr>
          <a:xfrm>
            <a:off x="4876800" y="5444695"/>
            <a:ext cx="9824158" cy="54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PRIORIZE O CULTO DOMÉSTICO. 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8" name="Freeform 11"/>
          <p:cNvSpPr/>
          <p:nvPr/>
        </p:nvSpPr>
        <p:spPr>
          <a:xfrm>
            <a:off x="3638514" y="5143500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0"/>
          <p:cNvSpPr txBox="1"/>
          <p:nvPr/>
        </p:nvSpPr>
        <p:spPr>
          <a:xfrm>
            <a:off x="3587042" y="6819900"/>
            <a:ext cx="9824158" cy="208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59"/>
              </a:lnSpc>
            </a:pPr>
            <a:r>
              <a:rPr lang="pt-BR" sz="5000" b="1" dirty="0" smtClean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INDIVIDUALMENTE, SEPARE AO MENOS 15 MINUTOS, COM LUGAR E HORA DEFINIDOS PARA A PRÁTICA DEVOCIONAL DIÁRIA EM SEU LAR.</a:t>
            </a:r>
            <a:endParaRPr lang="pt-BR" sz="5000" b="1" dirty="0">
              <a:solidFill>
                <a:srgbClr val="3D8D70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313709" y="7255156"/>
            <a:ext cx="1055359" cy="1005229"/>
          </a:xfrm>
          <a:custGeom>
            <a:avLst/>
            <a:gdLst/>
            <a:ahLst/>
            <a:cxnLst/>
            <a:rect l="l" t="t" r="r" b="b"/>
            <a:pathLst>
              <a:path w="1407145" h="1340305">
                <a:moveTo>
                  <a:pt x="0" y="0"/>
                </a:moveTo>
                <a:lnTo>
                  <a:pt x="1407145" y="0"/>
                </a:lnTo>
                <a:lnTo>
                  <a:pt x="1407145" y="1340306"/>
                </a:lnTo>
                <a:lnTo>
                  <a:pt x="0" y="1340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9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47614" y="2835597"/>
            <a:ext cx="7630679" cy="7451403"/>
          </a:xfrm>
          <a:custGeom>
            <a:avLst/>
            <a:gdLst/>
            <a:ahLst/>
            <a:cxnLst/>
            <a:rect l="l" t="t" r="r" b="b"/>
            <a:pathLst>
              <a:path w="7630679" h="7451403">
                <a:moveTo>
                  <a:pt x="0" y="0"/>
                </a:moveTo>
                <a:lnTo>
                  <a:pt x="7630679" y="0"/>
                </a:lnTo>
                <a:lnTo>
                  <a:pt x="7630679" y="7451403"/>
                </a:lnTo>
                <a:lnTo>
                  <a:pt x="0" y="745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74" t="-42344" r="-12850" b="-4041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492699" y="5905500"/>
            <a:ext cx="8432347" cy="3840218"/>
            <a:chOff x="0" y="95251"/>
            <a:chExt cx="11243130" cy="5120291"/>
          </a:xfrm>
        </p:grpSpPr>
        <p:sp>
          <p:nvSpPr>
            <p:cNvPr id="5" name="TextBox 5"/>
            <p:cNvSpPr txBox="1"/>
            <p:nvPr/>
          </p:nvSpPr>
          <p:spPr>
            <a:xfrm>
              <a:off x="0" y="1158875"/>
              <a:ext cx="11243130" cy="4056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920"/>
                </a:lnSpc>
              </a:pPr>
              <a:r>
                <a:rPr lang="pt-BR" sz="8000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GERENCIANDO CONFLITOS FAMILIARES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1"/>
              <a:ext cx="3406676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95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LIÇÃO </a:t>
              </a:r>
              <a:r>
                <a:rPr lang="en-US" sz="5000" b="1" dirty="0" smtClean="0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11</a:t>
              </a:r>
              <a:endParaRPr lang="en-US" sz="5000" b="1" dirty="0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 rot="-5400000">
            <a:off x="-1744334" y="5567282"/>
            <a:ext cx="7188456" cy="92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9"/>
              </a:lnSpc>
            </a:pPr>
            <a:r>
              <a:rPr lang="en-US" sz="6999" b="1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PRÓXIMO ESTUDO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001" y="2027732"/>
            <a:ext cx="10664584" cy="2481837"/>
            <a:chOff x="0" y="0"/>
            <a:chExt cx="14219446" cy="3309116"/>
          </a:xfrm>
        </p:grpSpPr>
        <p:sp>
          <p:nvSpPr>
            <p:cNvPr id="4" name="Freeform 4"/>
            <p:cNvSpPr/>
            <p:nvPr/>
          </p:nvSpPr>
          <p:spPr>
            <a:xfrm>
              <a:off x="0" y="219251"/>
              <a:ext cx="829970" cy="829970"/>
            </a:xfrm>
            <a:custGeom>
              <a:avLst/>
              <a:gdLst/>
              <a:ahLst/>
              <a:cxnLst/>
              <a:rect l="l" t="t" r="r" b="b"/>
              <a:pathLst>
                <a:path w="829970" h="829970">
                  <a:moveTo>
                    <a:pt x="0" y="0"/>
                  </a:moveTo>
                  <a:lnTo>
                    <a:pt x="829970" y="0"/>
                  </a:lnTo>
                  <a:lnTo>
                    <a:pt x="829970" y="829970"/>
                  </a:lnTo>
                  <a:lnTo>
                    <a:pt x="0" y="829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912968" y="104775"/>
              <a:ext cx="10858065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 dirty="0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@</a:t>
              </a:r>
              <a:r>
                <a:rPr lang="en-US" sz="5582" b="1" dirty="0" err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escolabiblicapromessista</a:t>
              </a:r>
              <a:endParaRPr lang="en-US" sz="5582" b="1" dirty="0">
                <a:solidFill>
                  <a:srgbClr val="3D8D7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53996"/>
              <a:ext cx="14219446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www.editorapromessa.com.br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88289"/>
              <a:ext cx="11771033" cy="1020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26"/>
                </a:lnSpc>
              </a:pPr>
              <a:r>
                <a:rPr lang="en-US" sz="5582" b="1">
                  <a:solidFill>
                    <a:srgbClr val="3D8D7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www.promesisstas.org/lb353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62732" y="5143500"/>
            <a:ext cx="8028878" cy="6091911"/>
          </a:xfrm>
          <a:custGeom>
            <a:avLst/>
            <a:gdLst/>
            <a:ahLst/>
            <a:cxnLst/>
            <a:rect l="l" t="t" r="r" b="b"/>
            <a:pathLst>
              <a:path w="8028878" h="6091911">
                <a:moveTo>
                  <a:pt x="0" y="0"/>
                </a:moveTo>
                <a:lnTo>
                  <a:pt x="8028878" y="0"/>
                </a:lnTo>
                <a:lnTo>
                  <a:pt x="8028878" y="6091911"/>
                </a:lnTo>
                <a:lnTo>
                  <a:pt x="0" y="609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5400000">
            <a:off x="-1994760" y="5623143"/>
            <a:ext cx="7007678" cy="10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8000" b="1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+ CONTEÚDOS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406</Words>
  <Application>Microsoft Office PowerPoint</Application>
  <PresentationFormat>Personalizar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Calibri</vt:lpstr>
      <vt:lpstr>TT Rounds Condensed Bold</vt:lpstr>
      <vt:lpstr>TT Rounds Condensed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Slides_LB352.pptx</dc:title>
  <dc:creator>Usuario</dc:creator>
  <cp:lastModifiedBy>Usuario</cp:lastModifiedBy>
  <cp:revision>43</cp:revision>
  <dcterms:created xsi:type="dcterms:W3CDTF">2006-08-16T00:00:00Z</dcterms:created>
  <dcterms:modified xsi:type="dcterms:W3CDTF">2025-10-20T19:57:52Z</dcterms:modified>
  <dc:identifier>DAGrBOk_fhk</dc:identifier>
</cp:coreProperties>
</file>