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TT Rounds Condensed Bold" panose="020B0604020202020204" charset="0"/>
      <p:regular r:id="rId20"/>
    </p:embeddedFont>
    <p:embeddedFont>
      <p:font typeface="TT Rounds Condensed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4.png"/><Relationship Id="rId4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316200" y="-51432"/>
            <a:ext cx="2369783" cy="2499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969"/>
              </a:lnSpc>
            </a:pPr>
            <a:r>
              <a:rPr lang="en-US" sz="14978" b="1" dirty="0" smtClean="0"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11</a:t>
            </a:r>
            <a:endParaRPr lang="en-US" sz="14978" b="1" dirty="0"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-346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 rot="-5400000">
            <a:off x="15658787" y="1962463"/>
            <a:ext cx="2534276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LIÇÃO 11</a:t>
            </a:r>
            <a:endParaRPr lang="en-US" sz="5000" b="1" dirty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7" name="Freeform 4"/>
          <p:cNvSpPr/>
          <p:nvPr/>
        </p:nvSpPr>
        <p:spPr>
          <a:xfrm>
            <a:off x="-5638800" y="419100"/>
            <a:ext cx="15154372" cy="12232467"/>
          </a:xfrm>
          <a:custGeom>
            <a:avLst/>
            <a:gdLst/>
            <a:ahLst/>
            <a:cxnLst/>
            <a:rect l="l" t="t" r="r" b="b"/>
            <a:pathLst>
              <a:path w="15154372" h="12232467">
                <a:moveTo>
                  <a:pt x="0" y="0"/>
                </a:moveTo>
                <a:lnTo>
                  <a:pt x="15154372" y="0"/>
                </a:lnTo>
                <a:lnTo>
                  <a:pt x="15154372" y="12232467"/>
                </a:lnTo>
                <a:lnTo>
                  <a:pt x="0" y="122324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21154"/>
            </a:stretch>
          </a:blipFill>
        </p:spPr>
      </p:sp>
      <p:sp>
        <p:nvSpPr>
          <p:cNvPr id="8" name="TextBox 5"/>
          <p:cNvSpPr txBox="1"/>
          <p:nvPr/>
        </p:nvSpPr>
        <p:spPr>
          <a:xfrm>
            <a:off x="6911878" y="3924300"/>
            <a:ext cx="11147522" cy="38119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899"/>
              </a:lnSpc>
            </a:pPr>
            <a:r>
              <a:rPr lang="en-US" sz="9999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GERENCIANDO CONFLITOS FAMILIARES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86825" y="0"/>
            <a:ext cx="5752528" cy="10287000"/>
          </a:xfrm>
          <a:custGeom>
            <a:avLst/>
            <a:gdLst/>
            <a:ahLst/>
            <a:cxnLst/>
            <a:rect l="l" t="t" r="r" b="b"/>
            <a:pathLst>
              <a:path w="5752528" h="10287000">
                <a:moveTo>
                  <a:pt x="0" y="0"/>
                </a:moveTo>
                <a:lnTo>
                  <a:pt x="5752528" y="0"/>
                </a:lnTo>
                <a:lnTo>
                  <a:pt x="575252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5116" r="-9328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819400" y="2981600"/>
            <a:ext cx="10844516" cy="6145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pt-BR" sz="54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SUPORTEM-SE UNS AOS OUTROS E PERDOEM-SE MUTUAMENTE, CASO ALGUÉM TENHA MOTIVO DE QUEIXA CONTRA OUTRA PESSOA. ASSIM COMO O SENHOR PERDOOU VOCÊS, PERDOEM TAMBÉM UNS AOS OUTROS. (CL 3:13)</a:t>
            </a:r>
            <a:endParaRPr lang="pt-BR" sz="54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5" name="TextBox 5"/>
          <p:cNvSpPr txBox="1"/>
          <p:nvPr/>
        </p:nvSpPr>
        <p:spPr>
          <a:xfrm rot="-5400000">
            <a:off x="-1719973" y="5296142"/>
            <a:ext cx="6853705" cy="107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8000" b="1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TEXTO BASE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819400" y="3086100"/>
            <a:ext cx="13182600" cy="6145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pt-BR" sz="54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MUITAS FAMÍLIAS SOFREM COM DESARMONIA, IMPACIÊNCIA, RANCOR, IMATURIDADE E FALTA DE COMUNICAÇÃO SAUDÁVEL. ESSA DESCRIÇÃO PODE ATÉ PARECER DESMOTIVADORA, MAS É PRECISO LEMBRAR QUE O PECADO E SEUS EFEITOS FORAM VENCIDOS NA CRUZ DE CRISTO.</a:t>
            </a:r>
            <a:endParaRPr lang="en-US" sz="54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TextBox 4"/>
          <p:cNvSpPr txBox="1"/>
          <p:nvPr/>
        </p:nvSpPr>
        <p:spPr>
          <a:xfrm rot="-5400000">
            <a:off x="-1929058" y="5577644"/>
            <a:ext cx="7271876" cy="107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8000" b="1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INTRODUÇÃO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25" y="7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824580" y="2534115"/>
            <a:ext cx="14416420" cy="9140516"/>
          </a:xfrm>
          <a:custGeom>
            <a:avLst/>
            <a:gdLst/>
            <a:ahLst/>
            <a:cxnLst/>
            <a:rect l="l" t="t" r="r" b="b"/>
            <a:pathLst>
              <a:path w="14416420" h="9140516">
                <a:moveTo>
                  <a:pt x="0" y="0"/>
                </a:moveTo>
                <a:lnTo>
                  <a:pt x="14416420" y="0"/>
                </a:lnTo>
                <a:lnTo>
                  <a:pt x="14416420" y="9140516"/>
                </a:lnTo>
                <a:lnTo>
                  <a:pt x="0" y="91405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5477" t="-47646" r="-29117" b="-21814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3960359"/>
            <a:ext cx="10242330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899"/>
              </a:lnSpc>
            </a:pPr>
            <a:r>
              <a:rPr lang="pt-BR" sz="9999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I. REFLETINDO SOBRE A FAMÍILIA</a:t>
            </a:r>
            <a:endParaRPr lang="en-US" sz="9999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905000" y="3293864"/>
            <a:ext cx="13258800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14"/>
              </a:lnSpc>
            </a:pPr>
            <a:r>
              <a:rPr lang="en-US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1. </a:t>
            </a:r>
            <a:r>
              <a:rPr lang="pt-BR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HARMONIA E COMUNICAÇÃO SAUDÁVEL</a:t>
            </a:r>
            <a:endParaRPr lang="en-US" sz="8499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352800" y="6057900"/>
            <a:ext cx="12420600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14"/>
              </a:lnSpc>
            </a:pPr>
            <a:r>
              <a:rPr lang="en-US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2. </a:t>
            </a:r>
            <a:r>
              <a:rPr lang="pt-BR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PERDÃO E MATURIDADE CRISTÃ</a:t>
            </a:r>
            <a:endParaRPr lang="en-US" sz="8499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25" y="7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466365" y="800100"/>
            <a:ext cx="14404459" cy="899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65"/>
              </a:lnSpc>
            </a:pPr>
            <a:r>
              <a:rPr lang="pt-BR" sz="4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01. COMO PODEMOS EXPLICAR O PRINCÍPIO DA HARMONIA? PARA RESPONDER, LEIA RM 12:16 E OS DOIS PRIMEIROS PARÁGRAFOS DO ITEM 1.</a:t>
            </a:r>
          </a:p>
          <a:p>
            <a:pPr algn="just">
              <a:lnSpc>
                <a:spcPts val="3465"/>
              </a:lnSpc>
            </a:pPr>
            <a:endParaRPr lang="pt-BR" sz="4000" b="1" dirty="0" smtClean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r>
              <a:rPr lang="pt-BR" sz="4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02. CONSIDERANDO O TRECHO “MUITOS DOS CONFLITOS FAMILIARES ESTÃO LIGADOS À QUANTIDADE E À QUALIDADE DA COMUNICAÇÃO”, COMENTE COM A CLASSE SOBRE O PRINCÍPIO DA COMUNICAÇÃO SAUDÁVEL. BASEIE-SE NOS QUATRO ÚLTIMOS PARÁGRAFOS DO ITEM 1. </a:t>
            </a:r>
          </a:p>
          <a:p>
            <a:pPr algn="just">
              <a:lnSpc>
                <a:spcPts val="3465"/>
              </a:lnSpc>
            </a:pPr>
            <a:endParaRPr lang="pt-BR" sz="4000" b="1" dirty="0" smtClean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r>
              <a:rPr lang="pt-BR" sz="4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03. MESMO NA RELAÇÃO FAMILIAR, QUANDO SOMOS OFENDIDOS, MACHUCADOS E DECEPCIONADOS PODEMOS ATÉ DESEJAR “PAGAR COM A MESMA MOEDA”. NO ENTANTO, O QUE A PALAVRA DE DEUS NOS ENSINA A FAZER? BASEIE-SE EM RM 12:17 E CL 3:13 E NOS TRÊS PRIMEIROS PARÁGRAFOS DO ITEM 2.</a:t>
            </a:r>
          </a:p>
          <a:p>
            <a:pPr algn="just">
              <a:lnSpc>
                <a:spcPts val="3465"/>
              </a:lnSpc>
            </a:pPr>
            <a:endParaRPr lang="pt-BR" sz="4000" b="1" dirty="0" smtClean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r>
              <a:rPr lang="pt-BR" sz="4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04. OS PRINCÍPIOS ANTERIORES, PARA SEREM PRATICADOS, DEPENDEM DE UM PRINCÍPIO MAIOR. COM BASE NOS TRÊS ÚLTIMOS PARÁGRAFOS DO ITEM 2 E EM CL 1:25-28, RESPONDA E EXPLIQUE A QUAL PRINCÍPIO ESTAMOS NOS REFERINDO. </a:t>
            </a:r>
            <a:endParaRPr lang="pt-BR" sz="4000" b="1" dirty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279764" y="4826087"/>
            <a:ext cx="3131279" cy="6300043"/>
          </a:xfrm>
          <a:custGeom>
            <a:avLst/>
            <a:gdLst/>
            <a:ahLst/>
            <a:cxnLst/>
            <a:rect l="l" t="t" r="r" b="b"/>
            <a:pathLst>
              <a:path w="3131279" h="6300043">
                <a:moveTo>
                  <a:pt x="0" y="0"/>
                </a:moveTo>
                <a:lnTo>
                  <a:pt x="3131278" y="0"/>
                </a:lnTo>
                <a:lnTo>
                  <a:pt x="3131278" y="6300042"/>
                </a:lnTo>
                <a:lnTo>
                  <a:pt x="0" y="63000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0650" t="-12796" r="-39976"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52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411902" y="0"/>
            <a:ext cx="6866573" cy="10287000"/>
          </a:xfrm>
          <a:custGeom>
            <a:avLst/>
            <a:gdLst/>
            <a:ahLst/>
            <a:cxnLst/>
            <a:rect l="l" t="t" r="r" b="b"/>
            <a:pathLst>
              <a:path w="6866573" h="10287000">
                <a:moveTo>
                  <a:pt x="0" y="0"/>
                </a:moveTo>
                <a:lnTo>
                  <a:pt x="6866573" y="0"/>
                </a:lnTo>
                <a:lnTo>
                  <a:pt x="686657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145481" y="4576763"/>
            <a:ext cx="9935671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9999" b="1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II. VIVENDO EM FAMÍLIA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124200" y="2915126"/>
            <a:ext cx="11078496" cy="6463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pt-BR" sz="6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TALVEZ O ORGULHO OU A VERGONHA ESTEJAM IMPEDINDO VOCÊ DE PEDIR PERDÃO E RECONHECER QUE ERROU CONTRA SEU FAMILIAR. MAS, ACREDITE, AINDA HÁ TEMPO. FAÇA ISSO O QUANTO ANTES.</a:t>
            </a:r>
            <a:endParaRPr lang="en-US" sz="6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590800" y="768499"/>
            <a:ext cx="10186573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1. PARA RESOLVER OS CONFLITOS FAMILIARES, PEÇA PERDÃO.</a:t>
            </a:r>
            <a:endParaRPr lang="en-US" sz="5000" b="1" dirty="0">
              <a:solidFill>
                <a:srgbClr val="00000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936969" y="3543300"/>
            <a:ext cx="10931431" cy="53091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pt-BR" sz="54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NÃO DEVEMOS ALIMENTAR NOSSAS MÁGOAS, MAS SIM ABRIR MÃO DELAS E VIVER EM PAZ.  PARA RESOLVER OS CONFLITOS NO SEU LAR, VOCÊ PRECISA ACEITAR O PEDIDO DE PERDÃO.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589871" y="594267"/>
            <a:ext cx="10985362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2. PARA RESOLVER OS CONFLITOS FAMILIARES, ACEITE O PERDÃO.</a:t>
            </a:r>
            <a:endParaRPr lang="en-US" sz="5000" b="1" dirty="0">
              <a:solidFill>
                <a:srgbClr val="00000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7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110207" y="0"/>
            <a:ext cx="21055683" cy="14028349"/>
          </a:xfrm>
          <a:custGeom>
            <a:avLst/>
            <a:gdLst/>
            <a:ahLst/>
            <a:cxnLst/>
            <a:rect l="l" t="t" r="r" b="b"/>
            <a:pathLst>
              <a:path w="21055683" h="14028349">
                <a:moveTo>
                  <a:pt x="0" y="0"/>
                </a:moveTo>
                <a:lnTo>
                  <a:pt x="21055683" y="0"/>
                </a:lnTo>
                <a:lnTo>
                  <a:pt x="21055683" y="14028349"/>
                </a:lnTo>
                <a:lnTo>
                  <a:pt x="0" y="140283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776897" y="3952875"/>
            <a:ext cx="7482403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9999" b="1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DESAFIO DA </a:t>
            </a:r>
          </a:p>
          <a:p>
            <a:pPr algn="l">
              <a:lnSpc>
                <a:spcPts val="9899"/>
              </a:lnSpc>
            </a:pPr>
            <a:r>
              <a:rPr lang="en-US" sz="9999" b="1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SEMANA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514541" y="3086100"/>
            <a:ext cx="9824158" cy="1570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5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LEMBRE-SE, TODOS OS DIAS SOMOS DESAFIADOS A PRESERVAR A HARMONIA.</a:t>
            </a:r>
            <a:endParaRPr lang="pt-BR" sz="5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2286000" y="3376271"/>
            <a:ext cx="1055359" cy="1005229"/>
          </a:xfrm>
          <a:custGeom>
            <a:avLst/>
            <a:gdLst/>
            <a:ahLst/>
            <a:cxnLst/>
            <a:rect l="l" t="t" r="r" b="b"/>
            <a:pathLst>
              <a:path w="1407145" h="1340305">
                <a:moveTo>
                  <a:pt x="0" y="0"/>
                </a:moveTo>
                <a:lnTo>
                  <a:pt x="1407145" y="0"/>
                </a:lnTo>
                <a:lnTo>
                  <a:pt x="1407145" y="1340306"/>
                </a:lnTo>
                <a:lnTo>
                  <a:pt x="0" y="13403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10"/>
          <p:cNvSpPr txBox="1"/>
          <p:nvPr/>
        </p:nvSpPr>
        <p:spPr>
          <a:xfrm>
            <a:off x="4876800" y="5152318"/>
            <a:ext cx="9824158" cy="1057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5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APROVEITE O  TEMPO E FAÇA TUDO ISSO O QUANTO ANTES. </a:t>
            </a:r>
            <a:endParaRPr lang="pt-BR" sz="5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8" name="Freeform 11"/>
          <p:cNvSpPr/>
          <p:nvPr/>
        </p:nvSpPr>
        <p:spPr>
          <a:xfrm>
            <a:off x="3638514" y="5143500"/>
            <a:ext cx="1055359" cy="1005229"/>
          </a:xfrm>
          <a:custGeom>
            <a:avLst/>
            <a:gdLst/>
            <a:ahLst/>
            <a:cxnLst/>
            <a:rect l="l" t="t" r="r" b="b"/>
            <a:pathLst>
              <a:path w="1407145" h="1340305">
                <a:moveTo>
                  <a:pt x="0" y="0"/>
                </a:moveTo>
                <a:lnTo>
                  <a:pt x="1407145" y="0"/>
                </a:lnTo>
                <a:lnTo>
                  <a:pt x="1407145" y="1340306"/>
                </a:lnTo>
                <a:lnTo>
                  <a:pt x="0" y="13403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10"/>
          <p:cNvSpPr txBox="1"/>
          <p:nvPr/>
        </p:nvSpPr>
        <p:spPr>
          <a:xfrm>
            <a:off x="3587042" y="7001557"/>
            <a:ext cx="9824158" cy="1570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5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ORE JUNTO COM A SUA FAMÍLIA PEDINDO QUE A PAZ DE DEUS SEMPRE REINE EM SEU LAR! </a:t>
            </a:r>
            <a:endParaRPr lang="pt-BR" sz="5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2313709" y="7255156"/>
            <a:ext cx="1055359" cy="1005229"/>
          </a:xfrm>
          <a:custGeom>
            <a:avLst/>
            <a:gdLst/>
            <a:ahLst/>
            <a:cxnLst/>
            <a:rect l="l" t="t" r="r" b="b"/>
            <a:pathLst>
              <a:path w="1407145" h="1340305">
                <a:moveTo>
                  <a:pt x="0" y="0"/>
                </a:moveTo>
                <a:lnTo>
                  <a:pt x="1407145" y="0"/>
                </a:lnTo>
                <a:lnTo>
                  <a:pt x="1407145" y="1340306"/>
                </a:lnTo>
                <a:lnTo>
                  <a:pt x="0" y="13403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  <p:bldP spid="9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047614" y="2835597"/>
            <a:ext cx="7630679" cy="7451403"/>
          </a:xfrm>
          <a:custGeom>
            <a:avLst/>
            <a:gdLst/>
            <a:ahLst/>
            <a:cxnLst/>
            <a:rect l="l" t="t" r="r" b="b"/>
            <a:pathLst>
              <a:path w="7630679" h="7451403">
                <a:moveTo>
                  <a:pt x="0" y="0"/>
                </a:moveTo>
                <a:lnTo>
                  <a:pt x="7630679" y="0"/>
                </a:lnTo>
                <a:lnTo>
                  <a:pt x="7630679" y="7451403"/>
                </a:lnTo>
                <a:lnTo>
                  <a:pt x="0" y="74514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974" t="-42344" r="-12850" b="-40413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492699" y="6964580"/>
            <a:ext cx="8432347" cy="2827120"/>
            <a:chOff x="0" y="95251"/>
            <a:chExt cx="11243130" cy="3769494"/>
          </a:xfrm>
        </p:grpSpPr>
        <p:sp>
          <p:nvSpPr>
            <p:cNvPr id="5" name="TextBox 5"/>
            <p:cNvSpPr txBox="1"/>
            <p:nvPr/>
          </p:nvSpPr>
          <p:spPr>
            <a:xfrm>
              <a:off x="0" y="1158875"/>
              <a:ext cx="11243130" cy="27058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920"/>
                </a:lnSpc>
              </a:pPr>
              <a:r>
                <a:rPr lang="pt-BR" sz="8000" b="1" dirty="0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FAMÍLIAS COMO A LUZ DO MUNDO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95251"/>
              <a:ext cx="3406676" cy="854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950"/>
                </a:lnSpc>
              </a:pPr>
              <a:r>
                <a:rPr lang="en-US" sz="5000" b="1" dirty="0">
                  <a:solidFill>
                    <a:srgbClr val="00000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LIÇÃO </a:t>
              </a:r>
              <a:r>
                <a:rPr lang="en-US" sz="5000" b="1" dirty="0" smtClean="0">
                  <a:solidFill>
                    <a:srgbClr val="00000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12</a:t>
              </a:r>
              <a:endParaRPr lang="en-US" sz="5000" b="1" dirty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 rot="-5400000">
            <a:off x="-1744334" y="5567282"/>
            <a:ext cx="7188456" cy="929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29"/>
              </a:lnSpc>
            </a:pPr>
            <a:r>
              <a:rPr lang="en-US" sz="6999" b="1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PRÓXIMO ESTUDO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261001" y="2027732"/>
            <a:ext cx="10664584" cy="2481837"/>
            <a:chOff x="0" y="0"/>
            <a:chExt cx="14219446" cy="3309116"/>
          </a:xfrm>
        </p:grpSpPr>
        <p:sp>
          <p:nvSpPr>
            <p:cNvPr id="4" name="Freeform 4"/>
            <p:cNvSpPr/>
            <p:nvPr/>
          </p:nvSpPr>
          <p:spPr>
            <a:xfrm>
              <a:off x="0" y="219251"/>
              <a:ext cx="829970" cy="829970"/>
            </a:xfrm>
            <a:custGeom>
              <a:avLst/>
              <a:gdLst/>
              <a:ahLst/>
              <a:cxnLst/>
              <a:rect l="l" t="t" r="r" b="b"/>
              <a:pathLst>
                <a:path w="829970" h="829970">
                  <a:moveTo>
                    <a:pt x="0" y="0"/>
                  </a:moveTo>
                  <a:lnTo>
                    <a:pt x="829970" y="0"/>
                  </a:lnTo>
                  <a:lnTo>
                    <a:pt x="829970" y="829970"/>
                  </a:lnTo>
                  <a:lnTo>
                    <a:pt x="0" y="829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912968" y="104775"/>
              <a:ext cx="10858065" cy="1020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26"/>
                </a:lnSpc>
              </a:pPr>
              <a:r>
                <a:rPr lang="en-US" sz="5582" b="1" dirty="0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@</a:t>
              </a:r>
              <a:r>
                <a:rPr lang="en-US" sz="5582" b="1" dirty="0" err="1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escolabiblicapromessista</a:t>
              </a:r>
              <a:endParaRPr lang="en-US" sz="5582" b="1" dirty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153996"/>
              <a:ext cx="14219446" cy="1020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26"/>
                </a:lnSpc>
              </a:pPr>
              <a:r>
                <a:rPr lang="en-US" sz="5582" b="1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www.editorapromessa.com.br 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2288289"/>
              <a:ext cx="11771033" cy="1020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26"/>
                </a:lnSpc>
              </a:pPr>
              <a:r>
                <a:rPr lang="en-US" sz="5582" b="1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www.promesisstas.org/lb353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1262732" y="5143500"/>
            <a:ext cx="8028878" cy="6091911"/>
          </a:xfrm>
          <a:custGeom>
            <a:avLst/>
            <a:gdLst/>
            <a:ahLst/>
            <a:cxnLst/>
            <a:rect l="l" t="t" r="r" b="b"/>
            <a:pathLst>
              <a:path w="8028878" h="6091911">
                <a:moveTo>
                  <a:pt x="0" y="0"/>
                </a:moveTo>
                <a:lnTo>
                  <a:pt x="8028878" y="0"/>
                </a:lnTo>
                <a:lnTo>
                  <a:pt x="8028878" y="6091911"/>
                </a:lnTo>
                <a:lnTo>
                  <a:pt x="0" y="60919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8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 rot="-5400000">
            <a:off x="-1994760" y="5623143"/>
            <a:ext cx="7007678" cy="1016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8000" b="1" dirty="0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+ CONTEÚDOS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416</Words>
  <Application>Microsoft Office PowerPoint</Application>
  <PresentationFormat>Personalizar</PresentationFormat>
  <Paragraphs>34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Calibri</vt:lpstr>
      <vt:lpstr>TT Rounds Condensed Bold</vt:lpstr>
      <vt:lpstr>TT Rounds Condensed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Slides_LB352.pptx</dc:title>
  <dc:creator>Usuario</dc:creator>
  <cp:lastModifiedBy>Usuario</cp:lastModifiedBy>
  <cp:revision>48</cp:revision>
  <dcterms:created xsi:type="dcterms:W3CDTF">2006-08-16T00:00:00Z</dcterms:created>
  <dcterms:modified xsi:type="dcterms:W3CDTF">2025-10-20T20:51:07Z</dcterms:modified>
  <dc:identifier>DAGrBOk_fhk</dc:identifier>
</cp:coreProperties>
</file>