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Sailors" panose="02000000000000000000" charset="0"/>
      <p:regular r:id="rId20"/>
    </p:embeddedFont>
    <p:embeddedFont>
      <p:font typeface="Sailors Italics" panose="020B0604020202020204" charset="0"/>
      <p:regular r:id="rId21"/>
    </p:embeddedFont>
    <p:embeddedFont>
      <p:font typeface="Nirmala UI Semilight" panose="020B0402040204020203" pitchFamily="3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23146" y="7895933"/>
            <a:ext cx="1879054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977747">
            <a:off x="11892401" y="1828984"/>
            <a:ext cx="3645937" cy="3208133"/>
          </a:xfrm>
          <a:custGeom>
            <a:avLst/>
            <a:gdLst/>
            <a:ahLst/>
            <a:cxnLst/>
            <a:rect l="l" t="t" r="r" b="b"/>
            <a:pathLst>
              <a:path w="3645937" h="3208133">
                <a:moveTo>
                  <a:pt x="0" y="0"/>
                </a:moveTo>
                <a:lnTo>
                  <a:pt x="3645937" y="0"/>
                </a:lnTo>
                <a:lnTo>
                  <a:pt x="3645937" y="3208133"/>
                </a:lnTo>
                <a:lnTo>
                  <a:pt x="0" y="32081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813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363810" y="5832241"/>
            <a:ext cx="11172770" cy="2542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BRINCANDO DE SER REI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54285" y="4077849"/>
            <a:ext cx="11182295" cy="1910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115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SOBERBA</a:t>
            </a:r>
            <a:r>
              <a:rPr lang="en-US" sz="104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llo bold" panose="02000500000000000000" pitchFamily="50" charset="0"/>
                <a:ea typeface="Sailors"/>
                <a:cs typeface="Sailors"/>
                <a:sym typeface="Sailors"/>
              </a:rPr>
              <a:t>:</a:t>
            </a:r>
            <a:r>
              <a:rPr lang="en-US" sz="15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llo bold" panose="02000500000000000000" pitchFamily="50" charset="0"/>
                <a:ea typeface="Sailors"/>
                <a:cs typeface="Sailors"/>
                <a:sym typeface="Sailors"/>
              </a:rPr>
              <a:t> </a:t>
            </a:r>
            <a:endParaRPr lang="en-US" sz="150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llo bold" panose="02000500000000000000" pitchFamily="50" charset="0"/>
              <a:ea typeface="Sailors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5146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LIÇÃO 01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g John PRO Bold" panose="00000500000000000000" pitchFamily="50" charset="0"/>
              <a:ea typeface="Sailors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080486" y="4302735"/>
            <a:ext cx="14454914" cy="3616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437"/>
              </a:lnSpc>
            </a:pPr>
            <a:r>
              <a:rPr lang="en-US" sz="8000" i="1" spc="-444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A SOBERBA PRECEDE A RUÍNA, E A ALTIVEZ DO ESPÍRITO, A QUEDA. </a:t>
            </a:r>
            <a:r>
              <a:rPr lang="en-US" sz="8000" spc="-444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(PV 16:18)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82835" y="3206356"/>
            <a:ext cx="6427765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TEXTO-BASE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275271" y="2464879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437"/>
              </a:lnSpc>
            </a:pPr>
            <a:r>
              <a:rPr lang="en-US" sz="9000" spc="-444" dirty="0"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798561" y="3835804"/>
            <a:ext cx="13210010" cy="3125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40"/>
              </a:lnSpc>
            </a:pPr>
            <a:r>
              <a:rPr lang="en-US" sz="4500" spc="-294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A SOBERBA NÃO É UM PROBLEMA ASSOCIADO A UMA ÉPOCA, MAS SE TRATA DE UM DOS VÍCIOS PECAMINOSOS QUE PROCEDEM DO CORAÇÃO PERVERSO DO SER HUMANO.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311212" y="4916777"/>
            <a:ext cx="13004988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90600" y="3217495"/>
            <a:ext cx="6956305" cy="1935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259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llo bold" panose="02000500000000000000" pitchFamily="50" charset="0"/>
                <a:ea typeface="Nirmala UI Semilight" panose="020B0402040204020203" pitchFamily="34" charset="0"/>
                <a:cs typeface="Nirmala UI Semilight" panose="020B0402040204020203" pitchFamily="34" charset="0"/>
                <a:sym typeface="Sailors"/>
              </a:rPr>
              <a:t>SOBERBA </a:t>
            </a:r>
          </a:p>
        </p:txBody>
      </p:sp>
      <p:sp>
        <p:nvSpPr>
          <p:cNvPr id="4" name="AutoShape 4"/>
          <p:cNvSpPr/>
          <p:nvPr/>
        </p:nvSpPr>
        <p:spPr>
          <a:xfrm>
            <a:off x="8794630" y="4610100"/>
            <a:ext cx="6492240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1066800" y="4899825"/>
            <a:ext cx="14220070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en-US" sz="45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A SOBERBA PODE SER DEFINIDA COMO UM SENTIMENTO DE SUPERIORIDADE EM RELAÇÃO A OUTRA PESSOA; ORGULHO, ALTIVEZ; COMPORTAMENTO DA PESSOA ARROGANTE, PRESUNÇOSA; PREPOTÊNCIA. </a:t>
            </a:r>
          </a:p>
          <a:p>
            <a:pPr algn="just">
              <a:lnSpc>
                <a:spcPts val="4455"/>
              </a:lnSpc>
            </a:pPr>
            <a:r>
              <a:rPr lang="en-US" sz="45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                </a:t>
            </a:r>
            <a:r>
              <a:rPr lang="en-US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  (</a:t>
            </a:r>
            <a:r>
              <a:rPr lang="en-US" sz="45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DICIONÁRIO ONLINE DE PORTUGUÊS)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08070" y="3625215"/>
            <a:ext cx="13871860" cy="3783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en-US" sz="5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01.</a:t>
            </a:r>
            <a:r>
              <a:rPr lang="en-US" sz="5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 EM SUA OPINIÃO, AS CARACTERÍSTICAS E OS EXEMPLOS PRÁTICOS RELACIONADOS À SOBERBA NO ARTIGO MENCIONADO, SÃO COMUNS NOS DIAS DE HOJE?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259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 – DE 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679555" y="3162731"/>
            <a:ext cx="8247338" cy="1772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1. </a:t>
            </a:r>
            <a:r>
              <a:rPr lang="en-US" sz="6999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UM CAMINHO PERIGOSO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03224" y="6308144"/>
            <a:ext cx="9138831" cy="1772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2. </a:t>
            </a:r>
            <a:r>
              <a:rPr lang="en-US" sz="6999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UMA IMPRESSÃO FALSA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756091" y="4457700"/>
            <a:ext cx="10794868" cy="1772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6999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3. </a:t>
            </a:r>
            <a:r>
              <a:rPr lang="en-US" sz="6999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UM TRATAMENTO SEVERO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24000" y="1866900"/>
            <a:ext cx="15705864" cy="7694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en-US" sz="5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02. PODEMOS AFIRMAR QUE A SOBERBA REPRESENTA PERIGO PARA O CRISTÃO? RESPONDA COM BASE EM PV 16:18 E NO ITEM 1.</a:t>
            </a:r>
          </a:p>
          <a:p>
            <a:pPr algn="just">
              <a:lnSpc>
                <a:spcPts val="4950"/>
              </a:lnSpc>
            </a:pP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g John PRO Bold" panose="00000500000000000000" pitchFamily="50" charset="0"/>
              <a:ea typeface="Sailors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en-US" sz="5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03. QUE TIPO DE IMPRESSÃO O SOBERBO PODE TER ACERCA DE SI MESMO, DAS PESSOAS E DE DEUS? COMENTE COM BASE NO ITEM 2 E NOS TEXTOS BÍBLICOS ALI APRESENTADOS.</a:t>
            </a:r>
          </a:p>
          <a:p>
            <a:pPr algn="just">
              <a:lnSpc>
                <a:spcPts val="4950"/>
              </a:lnSpc>
            </a:pPr>
            <a:endParaRPr lang="en-US" sz="5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g John PRO Bold" panose="00000500000000000000" pitchFamily="50" charset="0"/>
              <a:ea typeface="Sailors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en-US" sz="5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04. COMO DEUS LIDA COM OS SOBERBOS? RESPONDA COM BASE EM SL 10:2-4; 101:5; PV 16:5; TG 4:6 E NO ITEM 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259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91068" y="2095500"/>
            <a:ext cx="12563410" cy="17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1.</a:t>
            </a:r>
            <a:r>
              <a:rPr lang="en-US" sz="54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 FUJA DA SOBERBA: RECONHEÇA AS PRÓPRIAS LIMITAÇÕES.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0437" y="4420493"/>
            <a:ext cx="11263130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en-US" sz="4500" dirty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DEVEMOS DIANTE DE DEUS RECONHECER AS NOSSAS </a:t>
            </a:r>
            <a:r>
              <a:rPr lang="en-US" sz="4500" dirty="0" smtClean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LIMITAÇÕES. DESSA </a:t>
            </a:r>
            <a:r>
              <a:rPr lang="en-US" sz="4500" dirty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MANEIRA, PODEREMOS AMADURECER AINDA MAIS NA VIDA CRISTÃ. OS HUMILDES PREZAM POR ISSO.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7995" y="1962855"/>
            <a:ext cx="11662932" cy="265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29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2.</a:t>
            </a:r>
            <a:r>
              <a:rPr lang="en-US" sz="54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 FUJA DA SOBERBA: RECONHEÇA A IMPORTÂNCIA DOS OUTROS.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7995" y="4838700"/>
            <a:ext cx="11038186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en-US" sz="4500" dirty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O REI DO UNIVERSO SE FEZ SERVO </a:t>
            </a:r>
            <a:r>
              <a:rPr lang="en-US" sz="4500" dirty="0" smtClean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E DEMONSTROU </a:t>
            </a:r>
            <a:r>
              <a:rPr lang="en-US" sz="4500" dirty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QUE SOMOS IMPORTANTES PARA ELE. </a:t>
            </a:r>
            <a:r>
              <a:rPr lang="en-US" sz="4500" dirty="0" smtClean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SIGAMOS </a:t>
            </a:r>
            <a:r>
              <a:rPr lang="en-US" sz="4500" dirty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A RECOMENDAÇÃO: .</a:t>
            </a:r>
            <a:r>
              <a:rPr lang="en-US" sz="4500" i="1" dirty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 Italics"/>
                <a:cs typeface="Sailors Italics"/>
                <a:sym typeface="Sailors Italics"/>
              </a:rPr>
              <a:t>..CADA UM CONSIDERE OS OUTROS SUPERIORES A SI MESMO </a:t>
            </a:r>
            <a:r>
              <a:rPr lang="en-US" sz="4500" dirty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(FP 2:3).</a:t>
            </a:r>
          </a:p>
        </p:txBody>
      </p:sp>
      <p:sp>
        <p:nvSpPr>
          <p:cNvPr id="5" name="Freeform 5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18879" y="2596131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443079" y="2553268"/>
            <a:ext cx="11485329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en-US" sz="45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PROMOVA AÇÕES DE HUMILDADE: ATENTAR ÀS NECESSIDADES DAS PESSOAS; CUMPRIMENTÁ-LAS.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93491" y="5819205"/>
            <a:ext cx="10075629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en-US" sz="45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ANOTE </a:t>
            </a:r>
            <a:r>
              <a:rPr lang="en-US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AS </a:t>
            </a:r>
            <a:r>
              <a:rPr lang="en-US" sz="45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AÇÕES EM UMA AGENDA E COMPARTILHE OS AVANÇOS EM </a:t>
            </a:r>
            <a:r>
              <a:rPr lang="en-US" sz="45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CLASSE.</a:t>
            </a:r>
            <a:endParaRPr lang="en-US" sz="45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g John PRO Bold" panose="00000500000000000000" pitchFamily="50" charset="0"/>
              <a:ea typeface="Sailors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815517" y="5776343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4998" y="2281892"/>
            <a:ext cx="4644965" cy="5742265"/>
          </a:xfrm>
          <a:custGeom>
            <a:avLst/>
            <a:gdLst/>
            <a:ahLst/>
            <a:cxnLst/>
            <a:rect l="l" t="t" r="r" b="b"/>
            <a:pathLst>
              <a:path w="4644965" h="5742265">
                <a:moveTo>
                  <a:pt x="0" y="0"/>
                </a:moveTo>
                <a:lnTo>
                  <a:pt x="4644965" y="0"/>
                </a:lnTo>
                <a:lnTo>
                  <a:pt x="4644965" y="5742266"/>
                </a:lnTo>
                <a:lnTo>
                  <a:pt x="0" y="5742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6" t="-15452" r="-10745" b="-188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19963" y="4639784"/>
            <a:ext cx="8210437" cy="2269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en-US" sz="4800" dirty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INVEJA</a:t>
            </a:r>
            <a:r>
              <a:rPr lang="en-US" sz="4800" dirty="0" smtClean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: “</a:t>
            </a:r>
            <a:r>
              <a:rPr lang="en-US" sz="4800" dirty="0" smtClean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INCOMODADO </a:t>
            </a:r>
            <a:r>
              <a:rPr lang="en-US" sz="4800" dirty="0">
                <a:solidFill>
                  <a:schemeClr val="bg2">
                    <a:lumMod val="90000"/>
                  </a:schemeClr>
                </a:solidFill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COM A FELICIDADE DO OUTRO”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19963" y="3377407"/>
            <a:ext cx="7916653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5"/>
              </a:lnSpc>
            </a:pPr>
            <a:r>
              <a:rPr lang="en-US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PRÓXIMO ESTUDO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g John PRO Bold" panose="00000500000000000000" pitchFamily="50" charset="0"/>
              <a:ea typeface="Sailors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g John PRO Bold" panose="00000500000000000000" pitchFamily="50" charset="0"/>
                <a:ea typeface="Sailors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369</Words>
  <Application>Microsoft Office PowerPoint</Application>
  <PresentationFormat>Personalizar</PresentationFormat>
  <Paragraphs>36</Paragraphs>
  <Slides>18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6" baseType="lpstr">
      <vt:lpstr>Big John PRO Bold</vt:lpstr>
      <vt:lpstr>Sailors</vt:lpstr>
      <vt:lpstr>Sailors Italics</vt:lpstr>
      <vt:lpstr>Nirmala UI Semilight</vt:lpstr>
      <vt:lpstr>Calibri</vt:lpstr>
      <vt:lpstr>gello bold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cp:lastModifiedBy>Usuario</cp:lastModifiedBy>
  <cp:revision>11</cp:revision>
  <dcterms:created xsi:type="dcterms:W3CDTF">2006-08-16T00:00:00Z</dcterms:created>
  <dcterms:modified xsi:type="dcterms:W3CDTF">2026-03-27T17:38:44Z</dcterms:modified>
  <dc:identifier>DAGrBOk_fhk</dc:identifier>
</cp:coreProperties>
</file>