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74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18288000" cy="10287000"/>
  <p:notesSz cx="6858000" cy="9144000"/>
  <p:embeddedFontLst>
    <p:embeddedFont>
      <p:font typeface="Sailors" panose="02000000000000000000" charset="0"/>
      <p:regular r:id="rId21"/>
    </p:embeddedFont>
    <p:embeddedFont>
      <p:font typeface="Nirmala UI Semilight" panose="020B0402040204020203" pitchFamily="34" charset="0"/>
      <p:regular r:id="rId22"/>
    </p:embeddedFont>
    <p:embeddedFont>
      <p:font typeface="Calibri" panose="020F0502020204030204" pitchFamily="34" charset="0"/>
      <p:regular r:id="rId23"/>
      <p:bold r:id="rId24"/>
      <p:italic r:id="rId25"/>
      <p:boldItalic r:id="rId26"/>
    </p:embeddedFont>
    <p:embeddedFont>
      <p:font typeface="Segoe UI Black" panose="020B0A02040204020203" pitchFamily="34" charset="0"/>
      <p:bold r:id="rId27"/>
      <p:boldItalic r:id="rId2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46" d="100"/>
          <a:sy n="46" d="100"/>
        </p:scale>
        <p:origin x="756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2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sv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sv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2.jpeg"/><Relationship Id="rId4" Type="http://schemas.openxmlformats.org/officeDocument/2006/relationships/image" Target="../media/image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2.jpeg"/><Relationship Id="rId4" Type="http://schemas.openxmlformats.org/officeDocument/2006/relationships/image" Target="../media/image10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svg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5544800" y="7895933"/>
            <a:ext cx="2057400" cy="166712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2968"/>
              </a:lnSpc>
            </a:pPr>
            <a:r>
              <a:rPr lang="en-US" sz="13099" dirty="0" smtClean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02</a:t>
            </a:r>
            <a:endParaRPr lang="en-US" sz="13099" dirty="0">
              <a:solidFill>
                <a:srgbClr val="ED666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Black" panose="020B0A02040204020203" pitchFamily="34" charset="0"/>
              <a:ea typeface="Segoe UI Black" panose="020B0A02040204020203" pitchFamily="34" charset="0"/>
              <a:cs typeface="Sailors"/>
              <a:sym typeface="Sailor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2"/>
          <p:cNvSpPr/>
          <p:nvPr/>
        </p:nvSpPr>
        <p:spPr>
          <a:xfrm>
            <a:off x="9525" y="952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7" name="Freeform 3"/>
          <p:cNvSpPr/>
          <p:nvPr/>
        </p:nvSpPr>
        <p:spPr>
          <a:xfrm>
            <a:off x="8802382" y="2066925"/>
            <a:ext cx="9468395" cy="8229600"/>
          </a:xfrm>
          <a:custGeom>
            <a:avLst/>
            <a:gdLst/>
            <a:ahLst/>
            <a:cxnLst/>
            <a:rect l="l" t="t" r="r" b="b"/>
            <a:pathLst>
              <a:path w="9468395" h="8229600">
                <a:moveTo>
                  <a:pt x="0" y="0"/>
                </a:moveTo>
                <a:lnTo>
                  <a:pt x="9468395" y="0"/>
                </a:lnTo>
                <a:lnTo>
                  <a:pt x="9468395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30456"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2363810" y="5832241"/>
            <a:ext cx="13942990" cy="253915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9899"/>
              </a:lnSpc>
            </a:pPr>
            <a:r>
              <a:rPr lang="pt-BR" sz="8800" dirty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INCOMODADO COM A FELICIDADE DO OUTRO</a:t>
            </a:r>
            <a:endParaRPr lang="en-US" sz="8800" dirty="0">
              <a:solidFill>
                <a:srgbClr val="ED666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Black" panose="020B0A02040204020203" pitchFamily="34" charset="0"/>
              <a:ea typeface="Segoe UI Black" panose="020B0A02040204020203" pitchFamily="34" charset="0"/>
              <a:cs typeface="Sailors"/>
              <a:sym typeface="Sailors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2354285" y="4077849"/>
            <a:ext cx="11182295" cy="17737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4850"/>
              </a:lnSpc>
            </a:pPr>
            <a:r>
              <a:rPr lang="en-US" sz="11500" dirty="0" smtClean="0">
                <a:solidFill>
                  <a:schemeClr val="bg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INVEJA:</a:t>
            </a:r>
            <a:endParaRPr lang="en-US" sz="15000" dirty="0">
              <a:solidFill>
                <a:schemeClr val="bg2">
                  <a:lumMod val="9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Black" panose="020B0A02040204020203" pitchFamily="34" charset="0"/>
              <a:ea typeface="Segoe UI Black" panose="020B0A02040204020203" pitchFamily="34" charset="0"/>
              <a:cs typeface="Sailors"/>
              <a:sym typeface="Sailors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2514600" y="3433050"/>
            <a:ext cx="5257800" cy="8848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929"/>
              </a:lnSpc>
            </a:pPr>
            <a:r>
              <a:rPr lang="en-US" sz="6999" dirty="0" smtClean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LIÇÃO </a:t>
            </a:r>
            <a:r>
              <a:rPr lang="en-US" sz="6999" dirty="0" smtClean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02</a:t>
            </a:r>
            <a:endParaRPr lang="en-US" sz="6999" dirty="0">
              <a:solidFill>
                <a:srgbClr val="ED666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Black" panose="020B0A02040204020203" pitchFamily="34" charset="0"/>
              <a:ea typeface="Segoe UI Black" panose="020B0A02040204020203" pitchFamily="34" charset="0"/>
              <a:cs typeface="Sailors"/>
              <a:sym typeface="Sailor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31F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b="131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74000"/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2209800" y="4260652"/>
            <a:ext cx="14123966" cy="461664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/>
            <a:r>
              <a:rPr lang="pt-BR" sz="6000" i="1" spc="-444" dirty="0" smtClean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AÍ CAIM DISSE A ABEL, O SEU IRMÃO: “VAMOS ATÉ O CAMPO”. QUANDO OS DOIS ESTAVAM NO CAMPO, CAIM ATACOU ABEL, O SEU IRMÃO, E O MATOU.   									   </a:t>
            </a:r>
            <a:r>
              <a:rPr lang="pt-BR" sz="6000" spc="-444" dirty="0" smtClean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(GN 4:8 – NTLH)</a:t>
            </a:r>
            <a:endParaRPr lang="en-US" sz="6000" spc="-444" dirty="0">
              <a:solidFill>
                <a:schemeClr val="bg2">
                  <a:lumMod val="9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Black" panose="020B0A02040204020203" pitchFamily="34" charset="0"/>
              <a:ea typeface="Segoe UI Black" panose="020B0A02040204020203" pitchFamily="34" charset="0"/>
              <a:cs typeface="Sailors"/>
              <a:sym typeface="Sailors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2182835" y="3206356"/>
            <a:ext cx="6427765" cy="8848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929"/>
              </a:lnSpc>
            </a:pPr>
            <a:r>
              <a:rPr lang="en-US" sz="6999" dirty="0">
                <a:solidFill>
                  <a:schemeClr val="bg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TEXTO-BASE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58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331152" y="1639413"/>
            <a:ext cx="15625695" cy="8893625"/>
          </a:xfrm>
          <a:custGeom>
            <a:avLst/>
            <a:gdLst/>
            <a:ahLst/>
            <a:cxnLst/>
            <a:rect l="l" t="t" r="r" b="b"/>
            <a:pathLst>
              <a:path w="15625695" h="8893625">
                <a:moveTo>
                  <a:pt x="0" y="0"/>
                </a:moveTo>
                <a:lnTo>
                  <a:pt x="15625696" y="0"/>
                </a:lnTo>
                <a:lnTo>
                  <a:pt x="15625696" y="8893624"/>
                </a:lnTo>
                <a:lnTo>
                  <a:pt x="0" y="889362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96000"/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 rot="-112883">
            <a:off x="5275271" y="2464879"/>
            <a:ext cx="8595951" cy="12054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9437"/>
              </a:lnSpc>
            </a:pPr>
            <a:r>
              <a:rPr lang="en-US" sz="9000" spc="-444" dirty="0"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INTRODUÇÃO</a:t>
            </a:r>
          </a:p>
        </p:txBody>
      </p:sp>
      <p:sp>
        <p:nvSpPr>
          <p:cNvPr id="5" name="TextBox 5"/>
          <p:cNvSpPr txBox="1"/>
          <p:nvPr/>
        </p:nvSpPr>
        <p:spPr>
          <a:xfrm rot="-101932">
            <a:off x="2798561" y="3835804"/>
            <a:ext cx="13210010" cy="31258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6240"/>
              </a:lnSpc>
            </a:pPr>
            <a:r>
              <a:rPr lang="pt-BR" sz="4500" spc="-294" dirty="0" smtClean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A INVEJA INICIALMENTE NÃO É UM PECADO PÚBLICO, MAS NASCE NOS PORÕES DA ALMA E CONTAMINA TODA A NOSSA VISÃO DA REALIDADE. </a:t>
            </a:r>
            <a:endParaRPr lang="en-US" sz="4500" spc="-294" dirty="0">
              <a:solidFill>
                <a:srgbClr val="ED666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Black" panose="020B0A02040204020203" pitchFamily="34" charset="0"/>
              <a:ea typeface="Segoe UI Black" panose="020B0A02040204020203" pitchFamily="34" charset="0"/>
              <a:cs typeface="Sailors"/>
              <a:sym typeface="Sailor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525" y="952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3344712"/>
            <a:ext cx="14229789" cy="8911405"/>
          </a:xfrm>
          <a:custGeom>
            <a:avLst/>
            <a:gdLst/>
            <a:ahLst/>
            <a:cxnLst/>
            <a:rect l="l" t="t" r="r" b="b"/>
            <a:pathLst>
              <a:path w="14229789" h="8911405">
                <a:moveTo>
                  <a:pt x="0" y="0"/>
                </a:moveTo>
                <a:lnTo>
                  <a:pt x="14229789" y="0"/>
                </a:lnTo>
                <a:lnTo>
                  <a:pt x="14229789" y="8911405"/>
                </a:lnTo>
                <a:lnTo>
                  <a:pt x="0" y="891140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2514600" y="4916777"/>
            <a:ext cx="12801600" cy="12695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9899"/>
              </a:lnSpc>
            </a:pPr>
            <a:r>
              <a:rPr lang="en-US" sz="8000" dirty="0" smtClean="0">
                <a:solidFill>
                  <a:schemeClr val="bg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I. </a:t>
            </a:r>
            <a:r>
              <a:rPr lang="en-US" sz="8000" dirty="0" smtClean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DE </a:t>
            </a:r>
            <a:r>
              <a:rPr lang="en-US" sz="8000" dirty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OLHO NA MÍDIA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525" y="952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990600" y="3217495"/>
            <a:ext cx="10287000" cy="191077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14850"/>
              </a:lnSpc>
            </a:pPr>
            <a:r>
              <a:rPr lang="en-US" sz="15000" dirty="0" smtClean="0">
                <a:solidFill>
                  <a:schemeClr val="bg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Nirmala UI Semilight" panose="020B0402040204020203" pitchFamily="34" charset="0"/>
                <a:sym typeface="Sailors"/>
              </a:rPr>
              <a:t>INVEJA</a:t>
            </a:r>
            <a:endParaRPr lang="en-US" sz="15000" dirty="0">
              <a:solidFill>
                <a:schemeClr val="bg2">
                  <a:lumMod val="9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Black" panose="020B0A02040204020203" pitchFamily="34" charset="0"/>
              <a:ea typeface="Segoe UI Black" panose="020B0A02040204020203" pitchFamily="34" charset="0"/>
              <a:cs typeface="Nirmala UI Semilight" panose="020B0402040204020203" pitchFamily="34" charset="0"/>
              <a:sym typeface="Sailors"/>
            </a:endParaRPr>
          </a:p>
        </p:txBody>
      </p:sp>
      <p:sp>
        <p:nvSpPr>
          <p:cNvPr id="4" name="AutoShape 4"/>
          <p:cNvSpPr/>
          <p:nvPr/>
        </p:nvSpPr>
        <p:spPr>
          <a:xfrm>
            <a:off x="8794630" y="4610100"/>
            <a:ext cx="6492240" cy="0"/>
          </a:xfrm>
          <a:prstGeom prst="line">
            <a:avLst/>
          </a:prstGeom>
          <a:ln w="38100" cap="flat">
            <a:solidFill>
              <a:srgbClr val="FFFFFF"/>
            </a:solidFill>
            <a:prstDash val="sysDot"/>
            <a:headEnd type="none" w="sm" len="sm"/>
            <a:tailEnd type="none" w="sm" len="sm"/>
          </a:ln>
        </p:spPr>
      </p:sp>
      <p:sp>
        <p:nvSpPr>
          <p:cNvPr id="5" name="TextBox 5"/>
          <p:cNvSpPr txBox="1"/>
          <p:nvPr/>
        </p:nvSpPr>
        <p:spPr>
          <a:xfrm>
            <a:off x="1066800" y="5163416"/>
            <a:ext cx="14220070" cy="230832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4455"/>
              </a:lnSpc>
            </a:pPr>
            <a:r>
              <a:rPr lang="pt-BR" sz="4500" dirty="0" smtClean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A INVEJA É UM SENTIMENTO DE TRISTEZA OU IRRITAÇÃO CONTRA QUEM POSSUI ALGO DESEJÁVEL.                        </a:t>
            </a:r>
          </a:p>
          <a:p>
            <a:pPr algn="r">
              <a:lnSpc>
                <a:spcPts val="4455"/>
              </a:lnSpc>
            </a:pPr>
            <a:r>
              <a:rPr lang="pt-BR" sz="4500" dirty="0" smtClean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(DICIONÁRIO MICHAELIS (2015)</a:t>
            </a:r>
            <a:endParaRPr lang="en-US" sz="4500" dirty="0">
              <a:solidFill>
                <a:srgbClr val="ED666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Black" panose="020B0A02040204020203" pitchFamily="34" charset="0"/>
              <a:ea typeface="Segoe UI Black" panose="020B0A02040204020203" pitchFamily="34" charset="0"/>
              <a:cs typeface="Sailors"/>
              <a:sym typeface="Sailor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525" y="952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2217595" y="2933700"/>
            <a:ext cx="13871860" cy="45397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940"/>
              </a:lnSpc>
            </a:pPr>
            <a:r>
              <a:rPr lang="en-US" sz="5000" dirty="0" smtClean="0">
                <a:solidFill>
                  <a:schemeClr val="bg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01.</a:t>
            </a:r>
            <a:r>
              <a:rPr lang="en-US" sz="5000" dirty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 </a:t>
            </a:r>
            <a:r>
              <a:rPr lang="pt-BR" sz="5000" dirty="0" smtClean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COMENTE SOBRE O SIGNIFICADO DA INVEJA. DE QUE MANEIRA A INVEJA É APRESENTADA EM MÚSICAS, SÉRIES, FILMES E EM OUTRAS EXPRESSÕES ARTÍSTICAS ATUAIS? ESTA APRESENTAÇÃO ESTÁ DE ACORDO COM A ESCRITURA?</a:t>
            </a:r>
            <a:endParaRPr lang="en-US" sz="5000" dirty="0">
              <a:solidFill>
                <a:srgbClr val="ED666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Black" panose="020B0A02040204020203" pitchFamily="34" charset="0"/>
              <a:ea typeface="Segoe UI Black" panose="020B0A02040204020203" pitchFamily="34" charset="0"/>
              <a:cs typeface="Sailors"/>
              <a:sym typeface="Sailor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525" y="952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5495925" y="6661404"/>
            <a:ext cx="7315200" cy="2596896"/>
          </a:xfrm>
          <a:custGeom>
            <a:avLst/>
            <a:gdLst/>
            <a:ahLst/>
            <a:cxnLst/>
            <a:rect l="l" t="t" r="r" b="b"/>
            <a:pathLst>
              <a:path w="7315200" h="2596896">
                <a:moveTo>
                  <a:pt x="0" y="0"/>
                </a:moveTo>
                <a:lnTo>
                  <a:pt x="7315200" y="0"/>
                </a:lnTo>
                <a:lnTo>
                  <a:pt x="7315200" y="2596896"/>
                </a:lnTo>
                <a:lnTo>
                  <a:pt x="0" y="259689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2641506" y="4916777"/>
            <a:ext cx="13004988" cy="11844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899"/>
              </a:lnSpc>
            </a:pPr>
            <a:r>
              <a:rPr lang="en-US" sz="8000" dirty="0">
                <a:solidFill>
                  <a:schemeClr val="bg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II</a:t>
            </a:r>
            <a:r>
              <a:rPr lang="en-US" sz="8000" dirty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 – DE OLHO NA BÍBLIA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5105400" y="4258642"/>
            <a:ext cx="8077200" cy="17697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6929"/>
              </a:lnSpc>
            </a:pPr>
            <a:r>
              <a:rPr lang="en-US" sz="6999" dirty="0" smtClean="0">
                <a:solidFill>
                  <a:schemeClr val="bg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1. </a:t>
            </a:r>
            <a:r>
              <a:rPr lang="pt-BR" sz="6999" dirty="0" smtClean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A INVEJA NO CORAÇÃO</a:t>
            </a:r>
            <a:endParaRPr lang="en-US" sz="6999" dirty="0">
              <a:solidFill>
                <a:srgbClr val="ED666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Black" panose="020B0A02040204020203" pitchFamily="34" charset="0"/>
              <a:ea typeface="Segoe UI Black" panose="020B0A02040204020203" pitchFamily="34" charset="0"/>
              <a:cs typeface="Sailors"/>
              <a:sym typeface="Sailor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525" y="952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3756091" y="4266564"/>
            <a:ext cx="10794868" cy="17729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29"/>
              </a:lnSpc>
            </a:pPr>
            <a:r>
              <a:rPr lang="en-US" sz="6999" dirty="0" smtClean="0">
                <a:solidFill>
                  <a:schemeClr val="bg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2. </a:t>
            </a:r>
            <a:r>
              <a:rPr lang="pt-BR" sz="6999" dirty="0" smtClean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A INVEJA E AS CONSEQUÊNCIAS</a:t>
            </a:r>
            <a:endParaRPr lang="en-US" sz="6999" dirty="0">
              <a:solidFill>
                <a:srgbClr val="ED666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Black" panose="020B0A02040204020203" pitchFamily="34" charset="0"/>
              <a:ea typeface="Segoe UI Black" panose="020B0A02040204020203" pitchFamily="34" charset="0"/>
              <a:cs typeface="Sailors"/>
              <a:sym typeface="Sailor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525" y="952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600200" y="1866900"/>
            <a:ext cx="15163800" cy="70532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4950"/>
              </a:lnSpc>
            </a:pPr>
            <a:r>
              <a:rPr lang="en-US" sz="5000" dirty="0" smtClean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02. </a:t>
            </a:r>
            <a:r>
              <a:rPr lang="pt-BR" sz="5000" dirty="0" smtClean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POR QUE, SEGUNDO GN 4:1-5 E HB 11:4, DEUS REJEITOU A OFERTA DE CAIM? O QUE ISSO NOS ENSINA SOBRE A INVEJA E A MOTIVAÇÃO DO CORAÇÃO NA ADORAÇÃO?</a:t>
            </a:r>
          </a:p>
          <a:p>
            <a:pPr algn="just">
              <a:lnSpc>
                <a:spcPts val="4950"/>
              </a:lnSpc>
            </a:pPr>
            <a:endParaRPr lang="en-US" sz="5000" dirty="0">
              <a:solidFill>
                <a:srgbClr val="ED666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Black" panose="020B0A02040204020203" pitchFamily="34" charset="0"/>
              <a:ea typeface="Segoe UI Black" panose="020B0A02040204020203" pitchFamily="34" charset="0"/>
              <a:cs typeface="Sailors"/>
              <a:sym typeface="Sailors"/>
            </a:endParaRPr>
          </a:p>
          <a:p>
            <a:pPr algn="just">
              <a:lnSpc>
                <a:spcPts val="4950"/>
              </a:lnSpc>
            </a:pPr>
            <a:r>
              <a:rPr lang="en-US" sz="5000" dirty="0" smtClean="0">
                <a:solidFill>
                  <a:schemeClr val="bg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03. </a:t>
            </a:r>
            <a:r>
              <a:rPr lang="pt-BR" sz="5000" dirty="0" smtClean="0">
                <a:solidFill>
                  <a:schemeClr val="bg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TENDO COMO REFERÊNCIA GN 4:8 E O ITEM 2 DO COMENTÁRIO ANTERIOR, O QUE O SILÊNCIO ENTRE CAIM E ABEL ANTES DO CRIME NOS ENSINA SOBRE COMO A INVEJA ROMPE O DIÁLOGO E PREPARA O CAMINHO PARA ATITUDES DESTRUTIVAS? LEIA TG 3:16.</a:t>
            </a:r>
            <a:endParaRPr lang="en-US" sz="5000" dirty="0">
              <a:solidFill>
                <a:srgbClr val="ED666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Black" panose="020B0A02040204020203" pitchFamily="34" charset="0"/>
              <a:ea typeface="Segoe UI Black" panose="020B0A02040204020203" pitchFamily="34" charset="0"/>
              <a:cs typeface="Sailors"/>
              <a:sym typeface="Sailor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525" y="952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724025" y="3695700"/>
            <a:ext cx="14859000" cy="38472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4950"/>
              </a:lnSpc>
            </a:pPr>
            <a:r>
              <a:rPr lang="en-US" sz="5000" dirty="0" smtClean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04. </a:t>
            </a:r>
            <a:r>
              <a:rPr lang="pt-BR" sz="5000" dirty="0" smtClean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DE ACORDO COM GN 4:12, CAIM PASSA A VIVER COMO FUGITIVO E ERRANTE. COMO ESSE TEXTO REVELA QUE A INVEJA NÃO APENAS AFETA RELACIONAMENTOS COM DEUS E COM OS HOMENS, MAS TAMBÉM ROUBA A PAZ INTERIOR? LEIA PV 14:30.</a:t>
            </a:r>
          </a:p>
        </p:txBody>
      </p:sp>
    </p:spTree>
    <p:extLst>
      <p:ext uri="{BB962C8B-B14F-4D97-AF65-F5344CB8AC3E}">
        <p14:creationId xmlns:p14="http://schemas.microsoft.com/office/powerpoint/2010/main" val="2987575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12666" r="1266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9525"/>
            <a:ext cx="18297525" cy="10287000"/>
          </a:xfrm>
          <a:custGeom>
            <a:avLst/>
            <a:gdLst/>
            <a:ahLst/>
            <a:cxnLst/>
            <a:rect l="l" t="t" r="r" b="b"/>
            <a:pathLst>
              <a:path w="18297525" h="10287000">
                <a:moveTo>
                  <a:pt x="0" y="0"/>
                </a:moveTo>
                <a:lnTo>
                  <a:pt x="18297525" y="0"/>
                </a:lnTo>
                <a:lnTo>
                  <a:pt x="18297525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58000"/>
            </a:blip>
            <a:stretch>
              <a:fillRect t="-26" b="-26"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2651031" y="5276850"/>
            <a:ext cx="13004988" cy="11844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899"/>
              </a:lnSpc>
            </a:pPr>
            <a:r>
              <a:rPr lang="en-US" sz="8000" dirty="0">
                <a:solidFill>
                  <a:schemeClr val="bg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III</a:t>
            </a:r>
            <a:r>
              <a:rPr lang="en-US" sz="8000" dirty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 – DE OLHO NA VIDA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96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525" y="952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3854478" y="6485469"/>
            <a:ext cx="2095225" cy="2162813"/>
          </a:xfrm>
          <a:custGeom>
            <a:avLst/>
            <a:gdLst/>
            <a:ahLst/>
            <a:cxnLst/>
            <a:rect l="l" t="t" r="r" b="b"/>
            <a:pathLst>
              <a:path w="2095225" h="2162813">
                <a:moveTo>
                  <a:pt x="0" y="0"/>
                </a:moveTo>
                <a:lnTo>
                  <a:pt x="2095224" y="0"/>
                </a:lnTo>
                <a:lnTo>
                  <a:pt x="2095224" y="2162812"/>
                </a:lnTo>
                <a:lnTo>
                  <a:pt x="0" y="216281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1291068" y="3314700"/>
            <a:ext cx="12563410" cy="8367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929"/>
              </a:lnSpc>
            </a:pPr>
            <a:r>
              <a:rPr lang="en-US" sz="5400" dirty="0" smtClean="0">
                <a:solidFill>
                  <a:schemeClr val="bg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1.</a:t>
            </a:r>
            <a:r>
              <a:rPr lang="en-US" sz="5400" dirty="0" smtClean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 </a:t>
            </a:r>
            <a:r>
              <a:rPr lang="en-US" sz="5400" dirty="0" smtClean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CULTIVE O CONTENTAMENTO.</a:t>
            </a:r>
            <a:endParaRPr lang="en-US" sz="5400" dirty="0">
              <a:solidFill>
                <a:srgbClr val="ED666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Black" panose="020B0A02040204020203" pitchFamily="34" charset="0"/>
              <a:ea typeface="Segoe UI Black" panose="020B0A02040204020203" pitchFamily="34" charset="0"/>
              <a:cs typeface="Sailors"/>
              <a:sym typeface="Sailors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1307364" y="4659191"/>
            <a:ext cx="11263130" cy="2564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950"/>
              </a:lnSpc>
            </a:pPr>
            <a:r>
              <a:rPr lang="pt-BR" sz="4500" dirty="0" smtClean="0">
                <a:solidFill>
                  <a:schemeClr val="bg2">
                    <a:lumMod val="90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QUANDO APRENDEMOS A DESCANSAR EM DEUS, DEIXAMOS DE SER DOMINADOS PELA INSATISFAÇÃO CONSTANTE.</a:t>
            </a:r>
            <a:endParaRPr lang="en-US" sz="4500" dirty="0">
              <a:solidFill>
                <a:schemeClr val="bg2">
                  <a:lumMod val="90000"/>
                </a:schemeClr>
              </a:solidFill>
              <a:latin typeface="Segoe UI Black" panose="020B0A02040204020203" pitchFamily="34" charset="0"/>
              <a:ea typeface="Segoe UI Black" panose="020B0A02040204020203" pitchFamily="34" charset="0"/>
              <a:cs typeface="Sailors"/>
              <a:sym typeface="Sailor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525" y="952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297995" y="3228082"/>
            <a:ext cx="11662932" cy="83676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6929"/>
              </a:lnSpc>
            </a:pPr>
            <a:r>
              <a:rPr lang="en-US" sz="5400" dirty="0" smtClean="0">
                <a:solidFill>
                  <a:schemeClr val="bg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2.</a:t>
            </a:r>
            <a:r>
              <a:rPr lang="en-US" sz="5400" dirty="0" smtClean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 </a:t>
            </a:r>
            <a:r>
              <a:rPr lang="en-US" sz="5400" dirty="0" smtClean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CULTIVE A AUTORREFLEXÃO. </a:t>
            </a:r>
            <a:endParaRPr lang="en-US" sz="5400" dirty="0">
              <a:solidFill>
                <a:srgbClr val="ED666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Black" panose="020B0A02040204020203" pitchFamily="34" charset="0"/>
              <a:ea typeface="Segoe UI Black" panose="020B0A02040204020203" pitchFamily="34" charset="0"/>
              <a:cs typeface="Sailors"/>
              <a:sym typeface="Sailors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297995" y="4533900"/>
            <a:ext cx="11038186" cy="32060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950"/>
              </a:lnSpc>
            </a:pPr>
            <a:r>
              <a:rPr lang="pt-BR" sz="4500" dirty="0" smtClean="0">
                <a:solidFill>
                  <a:schemeClr val="bg2">
                    <a:lumMod val="90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A BÍBLIA NOS DÁ UM CONSELHO SOBRE A IMPORTÂNCIA DESSE CUIDADO: </a:t>
            </a:r>
            <a:r>
              <a:rPr lang="pt-BR" sz="4500" i="1" dirty="0" smtClean="0">
                <a:solidFill>
                  <a:schemeClr val="bg2">
                    <a:lumMod val="90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ACIMA DE TUDO, GUARDE O SEU CORAÇÃO, POIS DELE DEPENDE TODA A SUA VIDA </a:t>
            </a:r>
            <a:r>
              <a:rPr lang="pt-BR" sz="4500" dirty="0" smtClean="0">
                <a:solidFill>
                  <a:schemeClr val="bg2">
                    <a:lumMod val="90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(PV 4:23 – NVI).</a:t>
            </a:r>
            <a:endParaRPr lang="en-US" sz="4500" dirty="0">
              <a:solidFill>
                <a:schemeClr val="bg2">
                  <a:lumMod val="90000"/>
                </a:schemeClr>
              </a:solidFill>
              <a:latin typeface="Segoe UI Black" panose="020B0A02040204020203" pitchFamily="34" charset="0"/>
              <a:ea typeface="Segoe UI Black" panose="020B0A02040204020203" pitchFamily="34" charset="0"/>
              <a:cs typeface="Sailors"/>
              <a:sym typeface="Sailors"/>
            </a:endParaRPr>
          </a:p>
        </p:txBody>
      </p:sp>
      <p:sp>
        <p:nvSpPr>
          <p:cNvPr id="5" name="Freeform 5"/>
          <p:cNvSpPr/>
          <p:nvPr/>
        </p:nvSpPr>
        <p:spPr>
          <a:xfrm>
            <a:off x="13854478" y="6485469"/>
            <a:ext cx="2095225" cy="2162813"/>
          </a:xfrm>
          <a:custGeom>
            <a:avLst/>
            <a:gdLst/>
            <a:ahLst/>
            <a:cxnLst/>
            <a:rect l="l" t="t" r="r" b="b"/>
            <a:pathLst>
              <a:path w="2095225" h="2162813">
                <a:moveTo>
                  <a:pt x="0" y="0"/>
                </a:moveTo>
                <a:lnTo>
                  <a:pt x="2095224" y="0"/>
                </a:lnTo>
                <a:lnTo>
                  <a:pt x="2095224" y="2162812"/>
                </a:lnTo>
                <a:lnTo>
                  <a:pt x="0" y="216281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/>
          <a:stretch>
            <a:fillRect/>
          </a:stretch>
        </p:blipFill>
        <p:spPr>
          <a:xfrm>
            <a:off x="0" y="0"/>
            <a:ext cx="18227842" cy="10287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952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80000"/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7848600" y="5448300"/>
            <a:ext cx="8764041" cy="30162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/>
            <a:r>
              <a:rPr lang="en-US" sz="9800" dirty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DESAFIO DA SEMANA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26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952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720" t="-860" b="-860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981200" y="1922693"/>
            <a:ext cx="1261149" cy="1261149"/>
          </a:xfrm>
          <a:custGeom>
            <a:avLst/>
            <a:gdLst/>
            <a:ahLst/>
            <a:cxnLst/>
            <a:rect l="l" t="t" r="r" b="b"/>
            <a:pathLst>
              <a:path w="1681532" h="1681532">
                <a:moveTo>
                  <a:pt x="0" y="0"/>
                </a:moveTo>
                <a:lnTo>
                  <a:pt x="1681532" y="0"/>
                </a:lnTo>
                <a:lnTo>
                  <a:pt x="1681532" y="1681532"/>
                </a:lnTo>
                <a:lnTo>
                  <a:pt x="0" y="168153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3401335" y="1964904"/>
            <a:ext cx="10924265" cy="32060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4950"/>
              </a:lnSpc>
            </a:pPr>
            <a:r>
              <a:rPr lang="pt-BR" sz="4500" dirty="0" smtClean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IDENTIFIQUE UMA PESSOA QUE TENHA ALCANÇADO ALGO QUE VOCÊ DESEJA E, DE FORMA SINCERA, ENVIE-LHE UMA MENSAGEM OU FAÇA UM ELOGIO. </a:t>
            </a:r>
            <a:endParaRPr lang="en-US" sz="4500" dirty="0">
              <a:solidFill>
                <a:srgbClr val="ED666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Black" panose="020B0A02040204020203" pitchFamily="34" charset="0"/>
              <a:ea typeface="Segoe UI Black" panose="020B0A02040204020203" pitchFamily="34" charset="0"/>
              <a:cs typeface="Sailors"/>
              <a:sym typeface="Sailors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6324600" y="6148032"/>
            <a:ext cx="10744200" cy="25648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4950"/>
              </a:lnSpc>
            </a:pPr>
            <a:r>
              <a:rPr lang="pt-BR" sz="4500" dirty="0" smtClean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RESERVE CINCO MINUTOS DIÁRIOS PARA LISTAR CINCO MOTIVOS DE GRATIDÃO QUE NÃO ENVOLVAM BENS MATERIAIS.</a:t>
            </a:r>
            <a:endParaRPr lang="en-US" sz="4500" dirty="0">
              <a:solidFill>
                <a:srgbClr val="ED666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Black" panose="020B0A02040204020203" pitchFamily="34" charset="0"/>
              <a:ea typeface="Segoe UI Black" panose="020B0A02040204020203" pitchFamily="34" charset="0"/>
              <a:cs typeface="Sailors"/>
              <a:sym typeface="Sailors"/>
            </a:endParaRPr>
          </a:p>
        </p:txBody>
      </p:sp>
      <p:sp>
        <p:nvSpPr>
          <p:cNvPr id="7" name="Freeform 7"/>
          <p:cNvSpPr/>
          <p:nvPr/>
        </p:nvSpPr>
        <p:spPr>
          <a:xfrm>
            <a:off x="4724400" y="6057900"/>
            <a:ext cx="1261149" cy="1261149"/>
          </a:xfrm>
          <a:custGeom>
            <a:avLst/>
            <a:gdLst/>
            <a:ahLst/>
            <a:cxnLst/>
            <a:rect l="l" t="t" r="r" b="b"/>
            <a:pathLst>
              <a:path w="1681532" h="1681532">
                <a:moveTo>
                  <a:pt x="0" y="0"/>
                </a:moveTo>
                <a:lnTo>
                  <a:pt x="1681532" y="0"/>
                </a:lnTo>
                <a:lnTo>
                  <a:pt x="1681532" y="1681532"/>
                </a:lnTo>
                <a:lnTo>
                  <a:pt x="0" y="168153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952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774998" y="2281892"/>
            <a:ext cx="4644965" cy="5742265"/>
          </a:xfrm>
          <a:custGeom>
            <a:avLst/>
            <a:gdLst/>
            <a:ahLst/>
            <a:cxnLst/>
            <a:rect l="l" t="t" r="r" b="b"/>
            <a:pathLst>
              <a:path w="4644965" h="5742265">
                <a:moveTo>
                  <a:pt x="0" y="0"/>
                </a:moveTo>
                <a:lnTo>
                  <a:pt x="4644965" y="0"/>
                </a:lnTo>
                <a:lnTo>
                  <a:pt x="4644965" y="5742266"/>
                </a:lnTo>
                <a:lnTo>
                  <a:pt x="0" y="574226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6566" t="-15452" r="-10745" b="-18832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6419963" y="4639784"/>
            <a:ext cx="8210437" cy="147796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940"/>
              </a:lnSpc>
            </a:pPr>
            <a:r>
              <a:rPr lang="en-US" sz="4800" dirty="0">
                <a:solidFill>
                  <a:schemeClr val="bg2">
                    <a:lumMod val="90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IRA: “DESTRUINDO RELACIONAMENTOS”</a:t>
            </a:r>
            <a:endParaRPr lang="en-US" sz="4800" dirty="0">
              <a:solidFill>
                <a:schemeClr val="bg2">
                  <a:lumMod val="90000"/>
                </a:schemeClr>
              </a:solidFill>
              <a:latin typeface="Segoe UI Black" panose="020B0A02040204020203" pitchFamily="34" charset="0"/>
              <a:ea typeface="Segoe UI Black" panose="020B0A02040204020203" pitchFamily="34" charset="0"/>
              <a:cs typeface="Sailors"/>
              <a:sym typeface="Sailors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6419963" y="3377407"/>
            <a:ext cx="7916653" cy="10105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425"/>
              </a:lnSpc>
            </a:pPr>
            <a:r>
              <a:rPr lang="en-US" sz="6000" dirty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PRÓXIMO ESTUDO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952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8912872" y="3277733"/>
            <a:ext cx="9375128" cy="7018792"/>
          </a:xfrm>
          <a:custGeom>
            <a:avLst/>
            <a:gdLst/>
            <a:ahLst/>
            <a:cxnLst/>
            <a:rect l="l" t="t" r="r" b="b"/>
            <a:pathLst>
              <a:path w="9375128" h="7018792">
                <a:moveTo>
                  <a:pt x="0" y="0"/>
                </a:moveTo>
                <a:lnTo>
                  <a:pt x="9375128" y="0"/>
                </a:lnTo>
                <a:lnTo>
                  <a:pt x="9375128" y="7018792"/>
                </a:lnTo>
                <a:lnTo>
                  <a:pt x="0" y="7018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17250" r="-62012"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876840" y="5061069"/>
            <a:ext cx="561560" cy="561560"/>
          </a:xfrm>
          <a:custGeom>
            <a:avLst/>
            <a:gdLst/>
            <a:ahLst/>
            <a:cxnLst/>
            <a:rect l="l" t="t" r="r" b="b"/>
            <a:pathLst>
              <a:path w="748747" h="748747">
                <a:moveTo>
                  <a:pt x="0" y="0"/>
                </a:moveTo>
                <a:lnTo>
                  <a:pt x="748747" y="0"/>
                </a:lnTo>
                <a:lnTo>
                  <a:pt x="748747" y="748747"/>
                </a:lnTo>
                <a:lnTo>
                  <a:pt x="0" y="74874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2362200" y="4991100"/>
            <a:ext cx="9340727" cy="7053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56"/>
              </a:lnSpc>
            </a:pPr>
            <a:r>
              <a:rPr lang="en-US" sz="5400" dirty="0">
                <a:solidFill>
                  <a:schemeClr val="bg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@</a:t>
            </a:r>
            <a:r>
              <a:rPr lang="en-US" sz="5400" dirty="0" err="1">
                <a:solidFill>
                  <a:schemeClr val="bg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escolabiblicapromessista</a:t>
            </a:r>
            <a:endParaRPr lang="en-US" sz="5400" dirty="0">
              <a:solidFill>
                <a:schemeClr val="bg2">
                  <a:lumMod val="9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Black" panose="020B0A02040204020203" pitchFamily="34" charset="0"/>
              <a:ea typeface="Segoe UI Black" panose="020B0A02040204020203" pitchFamily="34" charset="0"/>
              <a:cs typeface="Sailors"/>
              <a:sym typeface="Sailors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876840" y="5691686"/>
            <a:ext cx="10907428" cy="7057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456"/>
              </a:lnSpc>
            </a:pPr>
            <a:r>
              <a:rPr lang="en-US" sz="5400" dirty="0">
                <a:solidFill>
                  <a:schemeClr val="bg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www.editorapromessa.com.br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876840" y="6323215"/>
            <a:ext cx="10445172" cy="7053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456"/>
              </a:lnSpc>
            </a:pPr>
            <a:r>
              <a:rPr lang="en-US" sz="5400" dirty="0">
                <a:solidFill>
                  <a:schemeClr val="bg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www.promesisstas.org/lb355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905193" y="3832212"/>
            <a:ext cx="8291065" cy="10130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920"/>
              </a:lnSpc>
            </a:pPr>
            <a:r>
              <a:rPr lang="en-US" sz="8000" dirty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+ CONTEÚDOS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144</TotalTime>
  <Words>409</Words>
  <Application>Microsoft Office PowerPoint</Application>
  <PresentationFormat>Personalizar</PresentationFormat>
  <Paragraphs>34</Paragraphs>
  <Slides>19</Slides>
  <Notes>0</Notes>
  <HiddenSlides>0</HiddenSlides>
  <MMClips>3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19</vt:i4>
      </vt:variant>
    </vt:vector>
  </HeadingPairs>
  <TitlesOfParts>
    <vt:vector size="25" baseType="lpstr">
      <vt:lpstr>Arial</vt:lpstr>
      <vt:lpstr>Sailors</vt:lpstr>
      <vt:lpstr>Nirmala UI Semilight</vt:lpstr>
      <vt:lpstr>Calibri</vt:lpstr>
      <vt:lpstr>Segoe UI Black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Slides_LutaContraoPecado.pptx</dc:title>
  <dc:creator>Usuario</dc:creator>
  <cp:lastModifiedBy>Usuario</cp:lastModifiedBy>
  <cp:revision>21</cp:revision>
  <dcterms:created xsi:type="dcterms:W3CDTF">2006-08-16T00:00:00Z</dcterms:created>
  <dcterms:modified xsi:type="dcterms:W3CDTF">2026-04-05T14:41:01Z</dcterms:modified>
  <dc:identifier>DAGrBOk_fhk</dc:identifier>
</cp:coreProperties>
</file>