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5" r:id="rId12"/>
    <p:sldId id="276" r:id="rId13"/>
    <p:sldId id="266" r:id="rId14"/>
    <p:sldId id="274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18288000" cy="10287000"/>
  <p:notesSz cx="6858000" cy="9144000"/>
  <p:embeddedFontLst>
    <p:embeddedFont>
      <p:font typeface="Sailors" panose="02000000000000000000" charset="0"/>
      <p:regular r:id="rId23"/>
    </p:embeddedFont>
    <p:embeddedFont>
      <p:font typeface="Nirmala UI Semilight" panose="020B0402040204020203" pitchFamily="34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Segoe UI Black" panose="020B0A02040204020203" pitchFamily="34" charset="0"/>
      <p:bold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44800" y="7895933"/>
            <a:ext cx="20574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30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03</a:t>
            </a:r>
            <a:endParaRPr lang="en-US" sz="130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54285" y="4077849"/>
            <a:ext cx="11182295" cy="177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15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IRA:</a:t>
            </a:r>
            <a:endParaRPr lang="en-US" sz="15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62200" y="3433050"/>
            <a:ext cx="5257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LIÇÃO </a:t>
            </a: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03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9698212" y="1295369"/>
            <a:ext cx="7676736" cy="7715312"/>
          </a:xfrm>
          <a:custGeom>
            <a:avLst/>
            <a:gdLst/>
            <a:ahLst/>
            <a:cxnLst/>
            <a:rect l="l" t="t" r="r" b="b"/>
            <a:pathLst>
              <a:path w="7676736" h="7715312">
                <a:moveTo>
                  <a:pt x="0" y="0"/>
                </a:moveTo>
                <a:lnTo>
                  <a:pt x="7676736" y="0"/>
                </a:lnTo>
                <a:lnTo>
                  <a:pt x="7676736" y="7715312"/>
                </a:lnTo>
                <a:lnTo>
                  <a:pt x="0" y="77153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363810" y="5832241"/>
            <a:ext cx="13942990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8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DESTRUINDO </a:t>
            </a:r>
            <a:r>
              <a:rPr lang="pt-BR" sz="88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RELACIONAMENTOS</a:t>
            </a:r>
            <a:endParaRPr lang="pt-BR" sz="88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1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09800" y="4260652"/>
            <a:ext cx="14123966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6000" i="1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IRAI-VOS E NÃO PEQUEIS; NÃO SE PONHA O SOL SOBRE A VOSSA IRA. NÃO DEIS LUGAR AO DIABO. </a:t>
            </a:r>
            <a:r>
              <a:rPr lang="pt-BR" sz="6000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(EF 4:26-27 – ARC)</a:t>
            </a:r>
          </a:p>
          <a:p>
            <a:pPr algn="just"/>
            <a:endParaRPr lang="pt-BR" sz="6000" i="1" spc="-44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82835" y="3206356"/>
            <a:ext cx="6427765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TEXTO-BASE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1152" y="1639413"/>
            <a:ext cx="15625695" cy="8893625"/>
          </a:xfrm>
          <a:custGeom>
            <a:avLst/>
            <a:gdLst/>
            <a:ahLst/>
            <a:cxnLst/>
            <a:rect l="l" t="t" r="r" b="b"/>
            <a:pathLst>
              <a:path w="15625695" h="8893625">
                <a:moveTo>
                  <a:pt x="0" y="0"/>
                </a:moveTo>
                <a:lnTo>
                  <a:pt x="15625696" y="0"/>
                </a:lnTo>
                <a:lnTo>
                  <a:pt x="15625696" y="8893624"/>
                </a:lnTo>
                <a:lnTo>
                  <a:pt x="0" y="889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 rot="-112883">
            <a:off x="5105590" y="2273262"/>
            <a:ext cx="8595951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37"/>
              </a:lnSpc>
            </a:pPr>
            <a:r>
              <a:rPr lang="en-US" sz="9000" spc="-444" dirty="0"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 rot="-101932">
            <a:off x="2653969" y="3527670"/>
            <a:ext cx="13499190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500" spc="-29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HÁ ADVERTÊNCIAS SEVERAS CONTRA A IRA PECAMINOSA E O RECONHECIMENTO DE QUE EXISTE UMA INDIGNAÇÃO JUSTA. COMPREENDER ESSA DISTINÇÃO É ESSENCIAL PARA PRESERVAR BONS RELACIONAMENTOS E VIVER UMA FÉ MADURA.</a:t>
            </a:r>
            <a:endParaRPr lang="en-US" sz="4500" spc="-29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44712"/>
            <a:ext cx="14229789" cy="8911405"/>
          </a:xfrm>
          <a:custGeom>
            <a:avLst/>
            <a:gdLst/>
            <a:ahLst/>
            <a:cxnLst/>
            <a:rect l="l" t="t" r="r" b="b"/>
            <a:pathLst>
              <a:path w="14229789" h="8911405">
                <a:moveTo>
                  <a:pt x="0" y="0"/>
                </a:moveTo>
                <a:lnTo>
                  <a:pt x="14229789" y="0"/>
                </a:lnTo>
                <a:lnTo>
                  <a:pt x="14229789" y="8911405"/>
                </a:lnTo>
                <a:lnTo>
                  <a:pt x="0" y="8911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4916777"/>
            <a:ext cx="12801600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I. 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MÍDIA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52600" y="3217495"/>
            <a:ext cx="9525000" cy="1910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5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Nirmala UI Semilight" panose="020B0402040204020203" pitchFamily="34" charset="0"/>
                <a:sym typeface="Sailors"/>
              </a:rPr>
              <a:t>IRA</a:t>
            </a:r>
            <a:endParaRPr lang="en-US" sz="15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Nirmala UI Semilight" panose="020B0402040204020203" pitchFamily="34" charset="0"/>
              <a:sym typeface="Sailors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858000" y="4610100"/>
            <a:ext cx="6492240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1905000" y="5153025"/>
            <a:ext cx="11445240" cy="288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IRA PODE SER DEFINIDA COMO UM SENTIMENTO INTENSO DE RAIVA OU INDIGNAÇÃO QUE, QUANDO NÃO CONTROLADO, TENDE A SE EXPRESSAR DE FORMA DESTRUTIVA. 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17595" y="4018099"/>
            <a:ext cx="13871860" cy="2269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01.</a:t>
            </a:r>
            <a:r>
              <a:rPr lang="en-US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QUE MANEIRAS A CULTURA ATUAL TEM INCENTIVADO OU NORMALIZADO REAÇÕES DE IRA E AGRESSIVIDADE?</a:t>
            </a:r>
            <a:endParaRPr lang="en-US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95925" y="6661404"/>
            <a:ext cx="7315200" cy="2596896"/>
          </a:xfrm>
          <a:custGeom>
            <a:avLst/>
            <a:gdLst/>
            <a:ahLst/>
            <a:cxnLst/>
            <a:rect l="l" t="t" r="r" b="b"/>
            <a:pathLst>
              <a:path w="7315200" h="2596896">
                <a:moveTo>
                  <a:pt x="0" y="0"/>
                </a:moveTo>
                <a:lnTo>
                  <a:pt x="7315200" y="0"/>
                </a:lnTo>
                <a:lnTo>
                  <a:pt x="7315200" y="2596896"/>
                </a:lnTo>
                <a:lnTo>
                  <a:pt x="0" y="2596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41506" y="4916777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BÍBLIA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05400" y="4258642"/>
            <a:ext cx="853440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IRA NAS LÍNGUAS BÍBLICAS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592670" y="4266564"/>
            <a:ext cx="9121709" cy="1772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LEGITIMIDADE DA IRA JUSTA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592670" y="4266564"/>
            <a:ext cx="9121709" cy="1772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3.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PERIGO DA IRA PECAMINOSA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120425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886200" y="4266564"/>
            <a:ext cx="1066800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4.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IRA SOB O GOVERNO DO ESPÍRITO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2464301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71625" y="2267619"/>
            <a:ext cx="15163800" cy="5770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02. QUAL É A DIFERENÇA ENTRE A IRA JUSTA E A IRA PECAMINOSA SEGUNDO AS ESCRITURAS? LEIA GL 5:20; PV 22:24-25; SL 7:11; MC 3:5. BASEIE-SE NOS TÓPICOS 1 E 2.</a:t>
            </a:r>
          </a:p>
          <a:p>
            <a:pPr algn="just">
              <a:lnSpc>
                <a:spcPts val="4950"/>
              </a:lnSpc>
            </a:pPr>
            <a:endParaRPr lang="en-US" sz="5000" dirty="0" smtClean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03. QUE LIÇÕES ESPIRITUAIS PODEMOS APRENDER COM A QUEDA DE SAUL E OS PERIGOS DA IRA PECAMINOSA? LEIA PV 29:22; 1 SM 18:8. BASEIE-SE NO TÓPICO 3.</a:t>
            </a:r>
            <a:endParaRPr lang="en-US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4025" y="4191223"/>
            <a:ext cx="14859000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04. À LUZ DE EF 4:26, EXPLIQUE A EXPRESSÃO: “NÃO SE PONHA O SOL SOBRE A VOSSA IRA”. LEIA TAMBÉM O TÓPICO 4.</a:t>
            </a:r>
          </a:p>
        </p:txBody>
      </p:sp>
    </p:spTree>
    <p:extLst>
      <p:ext uri="{BB962C8B-B14F-4D97-AF65-F5344CB8AC3E}">
        <p14:creationId xmlns:p14="http://schemas.microsoft.com/office/powerpoint/2010/main" val="298757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2666" r="12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97525" cy="10287000"/>
          </a:xfrm>
          <a:custGeom>
            <a:avLst/>
            <a:gdLst/>
            <a:ahLst/>
            <a:cxnLst/>
            <a:rect l="l" t="t" r="r" b="b"/>
            <a:pathLst>
              <a:path w="18297525" h="10287000">
                <a:moveTo>
                  <a:pt x="0" y="0"/>
                </a:moveTo>
                <a:lnTo>
                  <a:pt x="18297525" y="0"/>
                </a:lnTo>
                <a:lnTo>
                  <a:pt x="182975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t="-26" b="-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51031" y="5276850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21218" y="2552700"/>
            <a:ext cx="13309181" cy="265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APRENDA A CONTROLAR A IRA ANTES QUE ELA SE TRANSFORME EM PECADO.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00437" y="5524500"/>
            <a:ext cx="11263130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ROMPER COM A IRA ENVOLVE ESCOLHER CONSCIENTEMENTE PALAVRAS QUE EDIFICAM, MESMO QUANDO SOMOS PROVOCADOS. 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97995" y="1943100"/>
            <a:ext cx="11579805" cy="265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APRENDA A RESTAURAR RELACIONAMENTOS FERIDOS PELA IRA.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97995" y="4882466"/>
            <a:ext cx="11038186" cy="320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JESUS ENSINA QUE O RELACIONAMENTO COM O PRÓXIMO É TÃO SÉRIO QUE DEVE SER TRATADO ANTES MESMO DO CULTO (MT 5:21–24). 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27842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48600" y="5448300"/>
            <a:ext cx="8764041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9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0" t="-860" b="-86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81200" y="1922693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401335" y="1964904"/>
            <a:ext cx="10924265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RESERVE MOMENTOS DIÁRIOS DE ORAÇÃO PARA PEDIR QUE O ESPÍRITO SANTO REVELE ONDE A IRA AINDA EXERCE DOMÍNIO. 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953000" y="5130906"/>
            <a:ext cx="960120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COMPROMETA-SE A NÃO REAGIR IMPULSIVAMENTE.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401335" y="5153025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7"/>
          <p:cNvSpPr/>
          <p:nvPr/>
        </p:nvSpPr>
        <p:spPr>
          <a:xfrm>
            <a:off x="6019800" y="7014505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6"/>
          <p:cNvSpPr txBox="1"/>
          <p:nvPr/>
        </p:nvSpPr>
        <p:spPr>
          <a:xfrm>
            <a:off x="7484747" y="7074495"/>
            <a:ext cx="9355453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SE TEVE RELACIONAMENTO AFETADO PELA IRA, DÊ O PASSO EM DIREÇÃO À RECONCILIAÇÃO.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74998" y="2281892"/>
            <a:ext cx="4644965" cy="5742265"/>
          </a:xfrm>
          <a:custGeom>
            <a:avLst/>
            <a:gdLst/>
            <a:ahLst/>
            <a:cxnLst/>
            <a:rect l="l" t="t" r="r" b="b"/>
            <a:pathLst>
              <a:path w="4644965" h="5742265">
                <a:moveTo>
                  <a:pt x="0" y="0"/>
                </a:moveTo>
                <a:lnTo>
                  <a:pt x="4644965" y="0"/>
                </a:lnTo>
                <a:lnTo>
                  <a:pt x="4644965" y="5742266"/>
                </a:lnTo>
                <a:lnTo>
                  <a:pt x="0" y="5742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66" t="-15452" r="-10745" b="-1883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19963" y="4639784"/>
            <a:ext cx="8210437" cy="1477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40"/>
              </a:lnSpc>
            </a:pPr>
            <a:r>
              <a:rPr lang="pt-BR" sz="4800" dirty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GANÂNCIA: “QUERENDO SEMPRE TER MAIS”</a:t>
            </a:r>
            <a:endParaRPr lang="en-US" sz="48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19963" y="3377407"/>
            <a:ext cx="7916653" cy="1010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5"/>
              </a:lnSpc>
            </a:pPr>
            <a:r>
              <a:rPr lang="en-US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PRÓXIMO ESTUDO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12872" y="3277733"/>
            <a:ext cx="9375128" cy="7018792"/>
          </a:xfrm>
          <a:custGeom>
            <a:avLst/>
            <a:gdLst/>
            <a:ahLst/>
            <a:cxnLst/>
            <a:rect l="l" t="t" r="r" b="b"/>
            <a:pathLst>
              <a:path w="9375128" h="7018792">
                <a:moveTo>
                  <a:pt x="0" y="0"/>
                </a:moveTo>
                <a:lnTo>
                  <a:pt x="9375128" y="0"/>
                </a:lnTo>
                <a:lnTo>
                  <a:pt x="9375128" y="7018792"/>
                </a:lnTo>
                <a:lnTo>
                  <a:pt x="0" y="7018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250" r="-6201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76840" y="5061069"/>
            <a:ext cx="561560" cy="561560"/>
          </a:xfrm>
          <a:custGeom>
            <a:avLst/>
            <a:gdLst/>
            <a:ahLst/>
            <a:cxnLst/>
            <a:rect l="l" t="t" r="r" b="b"/>
            <a:pathLst>
              <a:path w="748747" h="748747">
                <a:moveTo>
                  <a:pt x="0" y="0"/>
                </a:moveTo>
                <a:lnTo>
                  <a:pt x="748747" y="0"/>
                </a:lnTo>
                <a:lnTo>
                  <a:pt x="748747" y="748747"/>
                </a:lnTo>
                <a:lnTo>
                  <a:pt x="0" y="748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2200" y="4991100"/>
            <a:ext cx="93407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@</a:t>
            </a:r>
            <a:r>
              <a:rPr lang="en-US" sz="5400" dirty="0" err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escolabiblicapromessista</a:t>
            </a:r>
            <a:endParaRPr lang="en-US" sz="54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76840" y="5691686"/>
            <a:ext cx="10907428" cy="705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76840" y="6323215"/>
            <a:ext cx="1044517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www.promesisstas.org/lb355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193" y="3832212"/>
            <a:ext cx="8291065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384</Words>
  <Application>Microsoft Office PowerPoint</Application>
  <PresentationFormat>Personalizar</PresentationFormat>
  <Paragraphs>36</Paragraphs>
  <Slides>21</Slides>
  <Notes>0</Notes>
  <HiddenSlides>0</HiddenSlides>
  <MMClips>3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Arial</vt:lpstr>
      <vt:lpstr>Sailors</vt:lpstr>
      <vt:lpstr>Nirmala UI Semilight</vt:lpstr>
      <vt:lpstr>Calibri</vt:lpstr>
      <vt:lpstr>Segoe UI Black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Slides_LutaContraoPecado.pptx</dc:title>
  <dc:creator>Usuario</dc:creator>
  <cp:lastModifiedBy>Usuario</cp:lastModifiedBy>
  <cp:revision>25</cp:revision>
  <dcterms:created xsi:type="dcterms:W3CDTF">2006-08-16T00:00:00Z</dcterms:created>
  <dcterms:modified xsi:type="dcterms:W3CDTF">2026-04-05T15:42:32Z</dcterms:modified>
  <dc:identifier>DAGrBOk_fhk</dc:identifier>
</cp:coreProperties>
</file>