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5" r:id="rId12"/>
    <p:sldId id="266" r:id="rId13"/>
    <p:sldId id="274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8288000" cy="10287000"/>
  <p:notesSz cx="6858000" cy="9144000"/>
  <p:embeddedFontLst>
    <p:embeddedFont>
      <p:font typeface="Sailors" panose="02000000000000000000" charset="0"/>
      <p:regular r:id="rId22"/>
    </p:embeddedFont>
    <p:embeddedFont>
      <p:font typeface="Nirmala UI Semilight" panose="020B0402040204020203" pitchFamily="34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Segoe UI Black" panose="020B0A02040204020203" pitchFamily="34" charset="0"/>
      <p:bold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44800" y="7895933"/>
            <a:ext cx="20574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30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04</a:t>
            </a:r>
            <a:endParaRPr lang="en-US" sz="130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54285" y="4077849"/>
            <a:ext cx="11182295" cy="177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15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GANÂNCIA:</a:t>
            </a:r>
            <a:endParaRPr lang="en-US" sz="15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62200" y="3433050"/>
            <a:ext cx="5257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LIÇÃO </a:t>
            </a: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04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6805987" y="2066925"/>
            <a:ext cx="12328989" cy="8229600"/>
          </a:xfrm>
          <a:custGeom>
            <a:avLst/>
            <a:gdLst/>
            <a:ahLst/>
            <a:cxnLst/>
            <a:rect l="l" t="t" r="r" b="b"/>
            <a:pathLst>
              <a:path w="12328989" h="8229600">
                <a:moveTo>
                  <a:pt x="0" y="0"/>
                </a:moveTo>
                <a:lnTo>
                  <a:pt x="12328989" y="0"/>
                </a:lnTo>
                <a:lnTo>
                  <a:pt x="123289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363810" y="5832241"/>
            <a:ext cx="12342790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88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QUERENDO </a:t>
            </a:r>
            <a:r>
              <a:rPr lang="pt-BR" sz="8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SEMPRE TER </a:t>
            </a:r>
            <a:r>
              <a:rPr lang="pt-BR" sz="88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MAIS</a:t>
            </a:r>
            <a:endParaRPr lang="pt-BR" sz="88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1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09800" y="4260652"/>
            <a:ext cx="14123966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6000" i="1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PORQUE O AMOR AO DINHEIRO É A RAIZ DE TODOS OS MALES; E NESSA COBIÇA ALGUNS SE DESVIARAM DA FÉ, E SE TRASPASSARAM A SI MESMOS COM MUITAS DORES. </a:t>
            </a:r>
            <a:r>
              <a:rPr lang="pt-BR" sz="6000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(1 TM 6:10)</a:t>
            </a:r>
            <a:endParaRPr lang="pt-BR" sz="6000" spc="-44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82835" y="3206356"/>
            <a:ext cx="6427765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TEXTO-BASE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1152" y="1639413"/>
            <a:ext cx="15625695" cy="8893625"/>
          </a:xfrm>
          <a:custGeom>
            <a:avLst/>
            <a:gdLst/>
            <a:ahLst/>
            <a:cxnLst/>
            <a:rect l="l" t="t" r="r" b="b"/>
            <a:pathLst>
              <a:path w="15625695" h="8893625">
                <a:moveTo>
                  <a:pt x="0" y="0"/>
                </a:moveTo>
                <a:lnTo>
                  <a:pt x="15625696" y="0"/>
                </a:lnTo>
                <a:lnTo>
                  <a:pt x="15625696" y="8893624"/>
                </a:lnTo>
                <a:lnTo>
                  <a:pt x="0" y="889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 rot="-112883">
            <a:off x="5105590" y="2273262"/>
            <a:ext cx="8595951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37"/>
              </a:lnSpc>
            </a:pPr>
            <a:r>
              <a:rPr lang="en-US" sz="9000" spc="-444" dirty="0"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 rot="-101932">
            <a:off x="2653969" y="3527671"/>
            <a:ext cx="13499190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500" spc="-29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GANÂNCIA, MUITAS VEZES DISFARÇADA DE AMBIÇÃO SAUDÁVEL OU DE RESULTADO DO SUCESSO, ACABA SENDO NORMALIZADA E ATÉ CELEBRADA, TANTO NO MUNDO SECULAR QUANTO EM AMBIENTES RELIGIOSOS. </a:t>
            </a:r>
            <a:endParaRPr lang="en-US" sz="4500" spc="-29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44712"/>
            <a:ext cx="14229789" cy="8911405"/>
          </a:xfrm>
          <a:custGeom>
            <a:avLst/>
            <a:gdLst/>
            <a:ahLst/>
            <a:cxnLst/>
            <a:rect l="l" t="t" r="r" b="b"/>
            <a:pathLst>
              <a:path w="14229789" h="8911405">
                <a:moveTo>
                  <a:pt x="0" y="0"/>
                </a:moveTo>
                <a:lnTo>
                  <a:pt x="14229789" y="0"/>
                </a:lnTo>
                <a:lnTo>
                  <a:pt x="14229789" y="8911405"/>
                </a:lnTo>
                <a:lnTo>
                  <a:pt x="0" y="8911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4916777"/>
            <a:ext cx="12801600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I. 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MÍDIA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52600" y="3217495"/>
            <a:ext cx="10896600" cy="1735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0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Nirmala UI Semilight" panose="020B0402040204020203" pitchFamily="34" charset="0"/>
                <a:sym typeface="Sailors"/>
              </a:rPr>
              <a:t>GANÂNCIA</a:t>
            </a:r>
            <a:endParaRPr lang="en-US" sz="10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Nirmala UI Semilight" panose="020B0402040204020203" pitchFamily="34" charset="0"/>
              <a:sym typeface="Sailors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433560" y="4610100"/>
            <a:ext cx="6492240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1905000" y="5153025"/>
            <a:ext cx="11445240" cy="288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DICIONÁRIO OXFORD AFIRMA QUE GANÂNCIA É A ÂNSIA POR GANHOS EXORBITANTES, UM DESEJO EXACERBADO, EXAGERADO EM TER OU DE RECEBER MAIS DO QUE OS OUTROS.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17595" y="3238500"/>
            <a:ext cx="13871860" cy="4539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01.</a:t>
            </a:r>
            <a:r>
              <a:rPr lang="en-US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POR QUE O DESEJO EXAGERADO POR DINHEIRO E POSSES PODE LEVAR O SER HUMANO A IGNORAR LIMITES MORAIS E TRANSFORMAR BENS EM “DEUSES”? BASEIE-SE NOS COMENTÁRIOS DO TÓPICO ANTERIOR.</a:t>
            </a:r>
            <a:endParaRPr lang="en-US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95925" y="6661404"/>
            <a:ext cx="7315200" cy="2596896"/>
          </a:xfrm>
          <a:custGeom>
            <a:avLst/>
            <a:gdLst/>
            <a:ahLst/>
            <a:cxnLst/>
            <a:rect l="l" t="t" r="r" b="b"/>
            <a:pathLst>
              <a:path w="7315200" h="2596896">
                <a:moveTo>
                  <a:pt x="0" y="0"/>
                </a:moveTo>
                <a:lnTo>
                  <a:pt x="7315200" y="0"/>
                </a:lnTo>
                <a:lnTo>
                  <a:pt x="7315200" y="2596896"/>
                </a:lnTo>
                <a:lnTo>
                  <a:pt x="0" y="2596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41506" y="4916777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BÍBLIA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05400" y="4258642"/>
            <a:ext cx="853440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UM PECADO INSACIÁVEL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592670" y="4266564"/>
            <a:ext cx="9121709" cy="1772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UM PECADO DESTRUTIVO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592670" y="4266564"/>
            <a:ext cx="9121709" cy="1772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3.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ORIENTAÇÃO GRACIOSA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120425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71625" y="1305818"/>
            <a:ext cx="15163800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02. QUAL É A DIFERENÇA ENTRE A IRA JUSTA E A IRA PECAMINOSA SEGUNDO AS ESCRITURAS? LEIA GL 5:20; PV 22:24-25; SL 7:11; MC 3:5. BASEIE-SE NOS TÓPICOS 1 E 2.</a:t>
            </a:r>
          </a:p>
          <a:p>
            <a:pPr algn="just">
              <a:lnSpc>
                <a:spcPts val="4950"/>
              </a:lnSpc>
            </a:pPr>
            <a:endParaRPr lang="en-US" sz="5000" dirty="0" smtClean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03. EMBORA A RIQUEZA NÃO SEJA UM MAL EM SI, COMENTE SOBRE O QUANTO A GANÂNCIA É UM PECADO DESTRUTIVO A PONTO DE AFETAR A SAÚDE FÍSICA, NOS LEVAR A OUTROS PECADOS E NOS FAZER DESVIAR DA FÉ. BASEIE-SE NA SEGUNDA PARTE DO ITEM 2 E NOS TEXTOS DE 1 TM 6:9-10.</a:t>
            </a:r>
            <a:endParaRPr lang="en-US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4025" y="1947019"/>
            <a:ext cx="14859000" cy="6412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04. BUSCAR CONFORTO E PROSPERIDADE NÃO É PECADO, MAS SIM FAZER COM QUE ISSO OCUPE O LUGAR DO REINO DE DEUS. DESTA FORMA, COMO O CRISTÃO É CHAMADO A PRIORIZAR AS RIQUEZAS ESPIRITUAIS E VIVER A VERDADEIRA VIDA DA FÉ? </a:t>
            </a:r>
          </a:p>
          <a:p>
            <a:pPr algn="just">
              <a:lnSpc>
                <a:spcPts val="4950"/>
              </a:lnSpc>
            </a:pPr>
            <a:endParaRPr lang="pt-BR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BASEIE-SE NA TERCEIRA PARTE DO ITEM 2 E NOS TEXTOS DE PV 10:22; 1 TM 6:11-12, 17-19; LC 12:15; MT 6:19-20, 33.</a:t>
            </a:r>
          </a:p>
        </p:txBody>
      </p:sp>
    </p:spTree>
    <p:extLst>
      <p:ext uri="{BB962C8B-B14F-4D97-AF65-F5344CB8AC3E}">
        <p14:creationId xmlns:p14="http://schemas.microsoft.com/office/powerpoint/2010/main" val="298757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2666" r="12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97525" cy="10287000"/>
          </a:xfrm>
          <a:custGeom>
            <a:avLst/>
            <a:gdLst/>
            <a:ahLst/>
            <a:cxnLst/>
            <a:rect l="l" t="t" r="r" b="b"/>
            <a:pathLst>
              <a:path w="18297525" h="10287000">
                <a:moveTo>
                  <a:pt x="0" y="0"/>
                </a:moveTo>
                <a:lnTo>
                  <a:pt x="18297525" y="0"/>
                </a:lnTo>
                <a:lnTo>
                  <a:pt x="182975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t="-26" b="-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51031" y="5276850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21218" y="2552700"/>
            <a:ext cx="13309181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DIANTE DO PECADO DA GANÂNCIA, VIVA O CHAMADO A GENEROSIDADE.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21218" y="4941986"/>
            <a:ext cx="11263130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GENEROSIDADE É UM EXCELENTE ANTÍDOTO CONTRA A GANÂNCIA E A AVAREZA, POIS TAL PRÁTICA NOS FAZ PENSAR NO OUTRO E EM SUAS NECESSIDADES EM VEZ DE NÓS MESMO. 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70286" y="2324100"/>
            <a:ext cx="11579805" cy="2590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DIANTE DO PECADO DA GANÂNCIA, IDENTIFIQUE SEU VERDADEIRO VALOR.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70286" y="5524500"/>
            <a:ext cx="11038186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VALEMOS MUITO PORQUE SOMOS AMADOS! O DEUS TODO-PODEROSO E SOBERANO NOS AMOU DE MODO IMPENSÁVEL (JO 3:16). 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27842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48600" y="5448300"/>
            <a:ext cx="8764041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9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0" t="-860" b="-86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52600" y="1334329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339226" y="1334329"/>
            <a:ext cx="10924265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EXAMINE HONESTAMENTE ONDE VOCÊ TEM INVESTIDO MAIS ENERGIA, TEMPO E PENSAMENTOS.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776182" y="3874095"/>
            <a:ext cx="10463817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PEÇA A DEUS QUE REVELE QUALQUER SINAL DE GANÂNCIA NO CORAÇÃO E TOME UMA DECISÃO DE PRIORIZAR PRÁTICAS ESPIRITUAIS. 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193990" y="3857466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7"/>
          <p:cNvSpPr/>
          <p:nvPr/>
        </p:nvSpPr>
        <p:spPr>
          <a:xfrm>
            <a:off x="4776182" y="7033003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6"/>
          <p:cNvSpPr txBox="1"/>
          <p:nvPr/>
        </p:nvSpPr>
        <p:spPr>
          <a:xfrm>
            <a:off x="6248400" y="7037399"/>
            <a:ext cx="9355453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SUBSTITUIA A GANÂNCIA PELA GENEROSIDADE CONSCIENTE.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74998" y="2281892"/>
            <a:ext cx="4644965" cy="5742265"/>
          </a:xfrm>
          <a:custGeom>
            <a:avLst/>
            <a:gdLst/>
            <a:ahLst/>
            <a:cxnLst/>
            <a:rect l="l" t="t" r="r" b="b"/>
            <a:pathLst>
              <a:path w="4644965" h="5742265">
                <a:moveTo>
                  <a:pt x="0" y="0"/>
                </a:moveTo>
                <a:lnTo>
                  <a:pt x="4644965" y="0"/>
                </a:lnTo>
                <a:lnTo>
                  <a:pt x="4644965" y="5742266"/>
                </a:lnTo>
                <a:lnTo>
                  <a:pt x="0" y="5742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66" t="-15452" r="-10745" b="-1883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19963" y="4639784"/>
            <a:ext cx="8210437" cy="1477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40"/>
              </a:lnSpc>
            </a:pPr>
            <a:r>
              <a:rPr lang="pt-BR" sz="4800" dirty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GULA: “FAZENDO DA COMIDA UM DEUS”</a:t>
            </a:r>
            <a:endParaRPr lang="en-US" sz="48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19963" y="3377407"/>
            <a:ext cx="7916653" cy="1010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5"/>
              </a:lnSpc>
            </a:pPr>
            <a:r>
              <a:rPr lang="en-US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PRÓXIMO ESTUDO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12872" y="3277733"/>
            <a:ext cx="9375128" cy="7018792"/>
          </a:xfrm>
          <a:custGeom>
            <a:avLst/>
            <a:gdLst/>
            <a:ahLst/>
            <a:cxnLst/>
            <a:rect l="l" t="t" r="r" b="b"/>
            <a:pathLst>
              <a:path w="9375128" h="7018792">
                <a:moveTo>
                  <a:pt x="0" y="0"/>
                </a:moveTo>
                <a:lnTo>
                  <a:pt x="9375128" y="0"/>
                </a:lnTo>
                <a:lnTo>
                  <a:pt x="9375128" y="7018792"/>
                </a:lnTo>
                <a:lnTo>
                  <a:pt x="0" y="7018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250" r="-6201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76840" y="5061069"/>
            <a:ext cx="561560" cy="561560"/>
          </a:xfrm>
          <a:custGeom>
            <a:avLst/>
            <a:gdLst/>
            <a:ahLst/>
            <a:cxnLst/>
            <a:rect l="l" t="t" r="r" b="b"/>
            <a:pathLst>
              <a:path w="748747" h="748747">
                <a:moveTo>
                  <a:pt x="0" y="0"/>
                </a:moveTo>
                <a:lnTo>
                  <a:pt x="748747" y="0"/>
                </a:lnTo>
                <a:lnTo>
                  <a:pt x="748747" y="748747"/>
                </a:lnTo>
                <a:lnTo>
                  <a:pt x="0" y="748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2200" y="4991100"/>
            <a:ext cx="93407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@</a:t>
            </a:r>
            <a:r>
              <a:rPr lang="en-US" sz="5400" dirty="0" err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escolabiblicapromessista</a:t>
            </a:r>
            <a:endParaRPr lang="en-US" sz="54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76840" y="5691686"/>
            <a:ext cx="10907428" cy="705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76840" y="6323215"/>
            <a:ext cx="1044517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www.promesisstas.org/lb355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193" y="3832212"/>
            <a:ext cx="8291065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482</Words>
  <Application>Microsoft Office PowerPoint</Application>
  <PresentationFormat>Personalizar</PresentationFormat>
  <Paragraphs>37</Paragraphs>
  <Slides>20</Slides>
  <Notes>0</Notes>
  <HiddenSlides>0</HiddenSlides>
  <MMClips>3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6" baseType="lpstr">
      <vt:lpstr>Arial</vt:lpstr>
      <vt:lpstr>Sailors</vt:lpstr>
      <vt:lpstr>Nirmala UI Semilight</vt:lpstr>
      <vt:lpstr>Calibri</vt:lpstr>
      <vt:lpstr>Segoe UI Black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Slides_LutaContraoPecado.pptx</dc:title>
  <dc:creator>Usuario</dc:creator>
  <cp:lastModifiedBy>Usuario</cp:lastModifiedBy>
  <cp:revision>31</cp:revision>
  <dcterms:created xsi:type="dcterms:W3CDTF">2006-08-16T00:00:00Z</dcterms:created>
  <dcterms:modified xsi:type="dcterms:W3CDTF">2026-04-05T16:45:19Z</dcterms:modified>
  <dc:identifier>DAGrBOk_fhk</dc:identifier>
</cp:coreProperties>
</file>