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4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8288000" cy="10287000"/>
  <p:notesSz cx="6858000" cy="9144000"/>
  <p:embeddedFontLst>
    <p:embeddedFont>
      <p:font typeface="Segoe UI Black" panose="020B0A02040204020203" pitchFamily="34" charset="0"/>
      <p:bold r:id="rId21"/>
      <p:boldItalic r:id="rId22"/>
    </p:embeddedFont>
    <p:embeddedFont>
      <p:font typeface="Sailors" panose="02000000000000000000" charset="0"/>
      <p:regular r:id="rId23"/>
    </p:embeddedFont>
    <p:embeddedFont>
      <p:font typeface="Nirmala UI Semilight" panose="020B0402040204020203" pitchFamily="34" charset="0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.jpe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544800" y="7895933"/>
            <a:ext cx="2057400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968"/>
              </a:lnSpc>
            </a:pPr>
            <a:r>
              <a:rPr lang="en-US" sz="130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06</a:t>
            </a:r>
            <a:endParaRPr lang="en-US" sz="130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/>
          <p:cNvSpPr/>
          <p:nvPr/>
        </p:nvSpPr>
        <p:spPr>
          <a:xfrm>
            <a:off x="9525" y="9525"/>
            <a:ext cx="18288000" cy="11983468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3"/>
          <p:cNvSpPr/>
          <p:nvPr/>
        </p:nvSpPr>
        <p:spPr>
          <a:xfrm>
            <a:off x="10743655" y="2341773"/>
            <a:ext cx="6515645" cy="5603454"/>
          </a:xfrm>
          <a:custGeom>
            <a:avLst/>
            <a:gdLst/>
            <a:ahLst/>
            <a:cxnLst/>
            <a:rect l="l" t="t" r="r" b="b"/>
            <a:pathLst>
              <a:path w="6515645" h="5603454">
                <a:moveTo>
                  <a:pt x="0" y="0"/>
                </a:moveTo>
                <a:lnTo>
                  <a:pt x="6515645" y="0"/>
                </a:lnTo>
                <a:lnTo>
                  <a:pt x="6515645" y="5603454"/>
                </a:lnTo>
                <a:lnTo>
                  <a:pt x="0" y="56034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354285" y="4077849"/>
            <a:ext cx="11182295" cy="177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850"/>
              </a:lnSpc>
            </a:pPr>
            <a:r>
              <a:rPr lang="en-US" sz="115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LÚXURIA:</a:t>
            </a:r>
            <a:endParaRPr lang="en-US" sz="15000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362200" y="3433050"/>
            <a:ext cx="5257800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LIÇÃO 06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363810" y="5832241"/>
            <a:ext cx="12342790" cy="2539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pt-BR" sz="88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VIVENDO PELOS PRAZERES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131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4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09800" y="3848100"/>
            <a:ext cx="13868400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5000" i="1" spc="-44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NO PASSADO VOCÊS JÁ GASTARAM TEMPO SUFICIENTE FAZENDO O QUE AGRADA AOS PAGÃOS. NAQUELE TEMPO, VOCÊS VIVIAM EM LIBERTINAGEM, NA SENSUALIDADE, NAS BEBEDEIRAS, ORGIAS E FARRAS E NA IDOLATRIA REPUGNANTE. </a:t>
            </a:r>
            <a:r>
              <a:rPr lang="pt-BR" sz="5000" spc="-44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(1 PE 4:3)</a:t>
            </a:r>
            <a:endParaRPr lang="pt-BR" sz="5000" spc="-444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209800" y="2963242"/>
            <a:ext cx="6427765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TEXTO-BASE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1152" y="1639413"/>
            <a:ext cx="15625695" cy="8893625"/>
          </a:xfrm>
          <a:custGeom>
            <a:avLst/>
            <a:gdLst/>
            <a:ahLst/>
            <a:cxnLst/>
            <a:rect l="l" t="t" r="r" b="b"/>
            <a:pathLst>
              <a:path w="15625695" h="8893625">
                <a:moveTo>
                  <a:pt x="0" y="0"/>
                </a:moveTo>
                <a:lnTo>
                  <a:pt x="15625696" y="0"/>
                </a:lnTo>
                <a:lnTo>
                  <a:pt x="15625696" y="8893624"/>
                </a:lnTo>
                <a:lnTo>
                  <a:pt x="0" y="88936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6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 rot="-112883">
            <a:off x="5105590" y="2273262"/>
            <a:ext cx="8595951" cy="1205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437"/>
              </a:lnSpc>
            </a:pPr>
            <a:r>
              <a:rPr lang="en-US" sz="9000" spc="-444" dirty="0"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INTRODUÇÃO</a:t>
            </a:r>
          </a:p>
        </p:txBody>
      </p:sp>
      <p:sp>
        <p:nvSpPr>
          <p:cNvPr id="5" name="TextBox 5"/>
          <p:cNvSpPr txBox="1"/>
          <p:nvPr/>
        </p:nvSpPr>
        <p:spPr>
          <a:xfrm rot="-101932">
            <a:off x="2653970" y="3758505"/>
            <a:ext cx="13499190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500" spc="-29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LUXÚRIA TEM SIDO NORMALIZADA E, EM MUITOS CASOS, TRATADA COMO ALGO INOFENSIVO OU INEVITÁVEL. ALGUNS DESISTIRAM DE LUTAR E SE ENTREGARAM A ESSA PERVERSÃO. </a:t>
            </a:r>
            <a:endParaRPr lang="en-US" sz="4500" spc="-294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3344712"/>
            <a:ext cx="14229789" cy="8911405"/>
          </a:xfrm>
          <a:custGeom>
            <a:avLst/>
            <a:gdLst/>
            <a:ahLst/>
            <a:cxnLst/>
            <a:rect l="l" t="t" r="r" b="b"/>
            <a:pathLst>
              <a:path w="14229789" h="8911405">
                <a:moveTo>
                  <a:pt x="0" y="0"/>
                </a:moveTo>
                <a:lnTo>
                  <a:pt x="14229789" y="0"/>
                </a:lnTo>
                <a:lnTo>
                  <a:pt x="14229789" y="8911405"/>
                </a:lnTo>
                <a:lnTo>
                  <a:pt x="0" y="89114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14600" y="4916777"/>
            <a:ext cx="12801600" cy="1269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I. </a:t>
            </a:r>
            <a:r>
              <a:rPr lang="en-US" sz="8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 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OLHO NA MÍDIA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05000" y="3217495"/>
            <a:ext cx="10744200" cy="17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850"/>
              </a:lnSpc>
            </a:pPr>
            <a:r>
              <a:rPr lang="en-US" sz="100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Nirmala UI Semilight" panose="020B0402040204020203" pitchFamily="34" charset="0"/>
                <a:sym typeface="Sailors"/>
              </a:rPr>
              <a:t>LÚXURIA:</a:t>
            </a:r>
          </a:p>
        </p:txBody>
      </p:sp>
      <p:sp>
        <p:nvSpPr>
          <p:cNvPr id="4" name="AutoShape 4"/>
          <p:cNvSpPr/>
          <p:nvPr/>
        </p:nvSpPr>
        <p:spPr>
          <a:xfrm>
            <a:off x="8382000" y="4533900"/>
            <a:ext cx="6492240" cy="0"/>
          </a:xfrm>
          <a:prstGeom prst="line">
            <a:avLst/>
          </a:prstGeom>
          <a:ln w="381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1981200" y="5153025"/>
            <a:ext cx="12344400" cy="288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55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EM TERMOS PRÁTICOS, LUXÚRIA É QUANDO UMA PESSOA SÓ CONSEGUE PENSAR EM SUA SATISFAÇÃO SEXUAL E NO CORPO DE OUTRA PESSOA QUANDO OLHA PARA ELA. 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362200" y="3543300"/>
            <a:ext cx="13871860" cy="3783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en-US" sz="5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01.</a:t>
            </a:r>
            <a:r>
              <a:rPr lang="en-US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</a:t>
            </a: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 QUE FORMA A NORMALIZAÇÃO DA LUXÚRIA EM NOSSA CULTURA TEM INFLUENCIADO OS PENSAMENTOS E A MANEIRA COMO SE ENXERGA AS PESSOAS, INCLUSIVE ENTRE CRISTÃOS?</a:t>
            </a:r>
            <a:endParaRPr lang="en-US" sz="5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495925" y="6661404"/>
            <a:ext cx="7315200" cy="2596896"/>
          </a:xfrm>
          <a:custGeom>
            <a:avLst/>
            <a:gdLst/>
            <a:ahLst/>
            <a:cxnLst/>
            <a:rect l="l" t="t" r="r" b="b"/>
            <a:pathLst>
              <a:path w="7315200" h="2596896">
                <a:moveTo>
                  <a:pt x="0" y="0"/>
                </a:moveTo>
                <a:lnTo>
                  <a:pt x="7315200" y="0"/>
                </a:lnTo>
                <a:lnTo>
                  <a:pt x="7315200" y="2596896"/>
                </a:lnTo>
                <a:lnTo>
                  <a:pt x="0" y="25968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41506" y="4916777"/>
            <a:ext cx="13004988" cy="1184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II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– DE OLHO NA BÍBLIA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105400" y="4258642"/>
            <a:ext cx="8839200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AS ORIENTAÇÕES BÍBLICAS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201055" y="4268167"/>
            <a:ext cx="7904940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2.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OS EXEMPLOS BÍBLICOS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71625" y="985217"/>
            <a:ext cx="15163800" cy="7650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02. NA SUA OPINIÃO, POR QUE MUITAS PESSOAS ESTÃO PAUTANDO SEU PADRÃO DE SANTIDADE NAS OPINIÕES PESSOAIS OU EM PADRÕES CULTURAIS, EM LUGAR DA REVELAÇÃO DAS ESCRITURAS? COMO ISSO FAVORECE A LUXÚRIA? LEIA SL 119:105. </a:t>
            </a:r>
          </a:p>
          <a:p>
            <a:pPr algn="just">
              <a:lnSpc>
                <a:spcPts val="4950"/>
              </a:lnSpc>
            </a:pPr>
            <a:endParaRPr lang="en-US" sz="4000" dirty="0" smtClean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03. COM BASE NO TÓPICO 1, FALE SOBRE AS DUAS ORIENTAÇÕES BÍBLICAS DADAS PELOS APÓSTOLOS PAULO E PEDRO QUANTO À LUXÚRIA (1 PE 4:3; GL 5:16-19). COMENTE TAMBÉM A FRASE “UMA VEZ QUE CRISTO, AO NOS PERDOAR, RASGOU NOSSO ESCRITO DE DÍVIDA, DEVEMOS RASGAR NOSSO VÍNCULO COM O PECADO”.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4025" y="3390900"/>
            <a:ext cx="14859000" cy="4488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04. ANALISE OS EXEMPLOS BÍBLICOS DO TÓPICO 2 E COMPARTILHE COM A CLASSE QUAIS PONTOS MAIS CHAMAM SUA ATENÇÃO NAS DUAS HISTÓRIAS. COMENTE A FRASE: “DEUS NÃO NOS CHAMOU PARA ESCONDER PECADOS, MAS PARA NOS PURIFICAR DE TODO O PECADO”.</a:t>
            </a:r>
          </a:p>
        </p:txBody>
      </p:sp>
    </p:spTree>
    <p:extLst>
      <p:ext uri="{BB962C8B-B14F-4D97-AF65-F5344CB8AC3E}">
        <p14:creationId xmlns:p14="http://schemas.microsoft.com/office/powerpoint/2010/main" val="298757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2666" r="126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97525" cy="10287000"/>
          </a:xfrm>
          <a:custGeom>
            <a:avLst/>
            <a:gdLst/>
            <a:ahLst/>
            <a:cxnLst/>
            <a:rect l="l" t="t" r="r" b="b"/>
            <a:pathLst>
              <a:path w="18297525" h="10287000">
                <a:moveTo>
                  <a:pt x="0" y="0"/>
                </a:moveTo>
                <a:lnTo>
                  <a:pt x="18297525" y="0"/>
                </a:lnTo>
                <a:lnTo>
                  <a:pt x="182975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 t="-26" b="-2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51031" y="5276850"/>
            <a:ext cx="13004988" cy="1184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III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– DE OLHO NA VIDA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321219" y="1790700"/>
            <a:ext cx="11263130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29"/>
              </a:lnSpc>
            </a:pPr>
            <a:r>
              <a:rPr lang="en-US" sz="54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1.</a:t>
            </a:r>
            <a:r>
              <a:rPr lang="en-US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</a:t>
            </a:r>
            <a:r>
              <a:rPr lang="pt-BR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COMBATA A LUXÚRIA EM SUA VIDA!</a:t>
            </a:r>
            <a:endParaRPr lang="en-US" sz="54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86582" y="3920664"/>
            <a:ext cx="11263130" cy="512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COMBATER A LUXÚRIA, NA PRÁTICA, COMEÇA COM A ADOÇÃO DE LIMITES CLAROS E CONSCIENTES NO DIA A DIA, COMO, FILTRAR AQUILO QUE SE CONSOME VISUALMENTE, EVITAR CONTEÚDOS, AMBIENTES E CONVERSAS QUE ESTIMULEM PENSAMENTOS IMPUROS.</a:t>
            </a:r>
            <a:endParaRPr lang="en-US" sz="4500" dirty="0">
              <a:solidFill>
                <a:schemeClr val="bg2">
                  <a:lumMod val="9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70286" y="2324100"/>
            <a:ext cx="11579805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29"/>
              </a:lnSpc>
            </a:pPr>
            <a:r>
              <a:rPr lang="en-US" sz="54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2.</a:t>
            </a:r>
            <a:r>
              <a:rPr lang="en-US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</a:t>
            </a:r>
            <a:r>
              <a:rPr lang="pt-BR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AJUDE OUTROS A COMBATEREM A LUXÚRIA!</a:t>
            </a:r>
            <a:endParaRPr lang="en-US" sz="54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70286" y="4561865"/>
            <a:ext cx="11988514" cy="4488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smtClean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ÀS </a:t>
            </a:r>
            <a:r>
              <a:rPr lang="pt-BR" sz="4500" dirty="0" smtClean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VEZES, TAMBÉM É PRECISO ORIENTAR QUE SE BUSQUE AJUDA PASTORAL OU MESMO DE UM PSICÓLOGO. EXISTEM PESSOAS ESCRAVAS DA LUXÚRIA EM SUAS VÁRIAS FORMAS (PORNOGRAFIA, FORNICAÇÃO, ADULTÉRIO, LASCÍVIA ETC.).</a:t>
            </a:r>
            <a:endParaRPr lang="en-US" sz="4500" dirty="0">
              <a:solidFill>
                <a:schemeClr val="bg2">
                  <a:lumMod val="9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27842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0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848600" y="5448300"/>
            <a:ext cx="8764041" cy="301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98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DESAFIO DA SEMANA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20" t="-860" b="-86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057400" y="2324100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893513" y="2324100"/>
            <a:ext cx="10127287" cy="3206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CONSIDERANDO EM QUE SITUAÇÃO VOCÊ SE ENCONTRA, QUE ATITUDES PRÁTICAS PODEM SER ADOTADAS NAS PRÓXIMAS SEMANAS. 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715000" y="6241678"/>
            <a:ext cx="10515600" cy="256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QUE HÁBITOS PRECISAM SER ABANDONADOS E QUAIS PRECISAM SER CULTIVADOS? COMO VOCÊ PODE AJUDAR? 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3893513" y="6241365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74998" y="2281892"/>
            <a:ext cx="4644965" cy="5742265"/>
          </a:xfrm>
          <a:custGeom>
            <a:avLst/>
            <a:gdLst/>
            <a:ahLst/>
            <a:cxnLst/>
            <a:rect l="l" t="t" r="r" b="b"/>
            <a:pathLst>
              <a:path w="4644965" h="5742265">
                <a:moveTo>
                  <a:pt x="0" y="0"/>
                </a:moveTo>
                <a:lnTo>
                  <a:pt x="4644965" y="0"/>
                </a:lnTo>
                <a:lnTo>
                  <a:pt x="4644965" y="5742266"/>
                </a:lnTo>
                <a:lnTo>
                  <a:pt x="0" y="57422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66" t="-15452" r="-10745" b="-18832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419963" y="4639784"/>
            <a:ext cx="8210437" cy="1477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40"/>
              </a:lnSpc>
            </a:pPr>
            <a:r>
              <a:rPr lang="pt-BR" sz="4800" dirty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PREGUIÇA: “PERDENDO O ENCANTO PELA VIDA”</a:t>
            </a:r>
            <a:endParaRPr lang="en-US" sz="4800" dirty="0">
              <a:solidFill>
                <a:schemeClr val="bg2">
                  <a:lumMod val="9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419963" y="3377407"/>
            <a:ext cx="7916653" cy="1010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25"/>
              </a:lnSpc>
            </a:pPr>
            <a:r>
              <a:rPr lang="en-US" sz="6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PRÓXIMO ESTUDO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12872" y="3277733"/>
            <a:ext cx="9375128" cy="7018792"/>
          </a:xfrm>
          <a:custGeom>
            <a:avLst/>
            <a:gdLst/>
            <a:ahLst/>
            <a:cxnLst/>
            <a:rect l="l" t="t" r="r" b="b"/>
            <a:pathLst>
              <a:path w="9375128" h="7018792">
                <a:moveTo>
                  <a:pt x="0" y="0"/>
                </a:moveTo>
                <a:lnTo>
                  <a:pt x="9375128" y="0"/>
                </a:lnTo>
                <a:lnTo>
                  <a:pt x="9375128" y="7018792"/>
                </a:lnTo>
                <a:lnTo>
                  <a:pt x="0" y="7018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7250" r="-62012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76840" y="5061069"/>
            <a:ext cx="561560" cy="561560"/>
          </a:xfrm>
          <a:custGeom>
            <a:avLst/>
            <a:gdLst/>
            <a:ahLst/>
            <a:cxnLst/>
            <a:rect l="l" t="t" r="r" b="b"/>
            <a:pathLst>
              <a:path w="748747" h="748747">
                <a:moveTo>
                  <a:pt x="0" y="0"/>
                </a:moveTo>
                <a:lnTo>
                  <a:pt x="748747" y="0"/>
                </a:lnTo>
                <a:lnTo>
                  <a:pt x="748747" y="748747"/>
                </a:lnTo>
                <a:lnTo>
                  <a:pt x="0" y="7487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62200" y="4991100"/>
            <a:ext cx="9340727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@</a:t>
            </a:r>
            <a:r>
              <a:rPr lang="en-US" sz="5400" dirty="0" err="1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escolabiblicapromessista</a:t>
            </a:r>
            <a:endParaRPr lang="en-US" sz="5400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876840" y="5691686"/>
            <a:ext cx="10907428" cy="705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www.editorapromessa.com.br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76840" y="6323215"/>
            <a:ext cx="10445172" cy="705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www.promesisstas.org/lb355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05193" y="3832212"/>
            <a:ext cx="8291065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+ CONTEÚDOS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462</Words>
  <Application>Microsoft Office PowerPoint</Application>
  <PresentationFormat>Personalizar</PresentationFormat>
  <Paragraphs>33</Paragraphs>
  <Slides>19</Slides>
  <Notes>0</Notes>
  <HiddenSlides>0</HiddenSlides>
  <MMClips>3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5" baseType="lpstr">
      <vt:lpstr>Segoe UI Black</vt:lpstr>
      <vt:lpstr>Sailors</vt:lpstr>
      <vt:lpstr>Nirmala UI Semilight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Slides_LutaContraoPecado.pptx</dc:title>
  <dc:creator>Usuario</dc:creator>
  <cp:lastModifiedBy>Usuario</cp:lastModifiedBy>
  <cp:revision>40</cp:revision>
  <dcterms:created xsi:type="dcterms:W3CDTF">2006-08-16T00:00:00Z</dcterms:created>
  <dcterms:modified xsi:type="dcterms:W3CDTF">2026-04-06T01:40:33Z</dcterms:modified>
  <dc:identifier>DAGrBOk_fhk</dc:identifier>
</cp:coreProperties>
</file>