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4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8288000" cy="10287000"/>
  <p:notesSz cx="6858000" cy="9144000"/>
  <p:embeddedFontLst>
    <p:embeddedFont>
      <p:font typeface="Segoe UI Black" panose="020B0A02040204020203" pitchFamily="34" charset="0"/>
      <p:bold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Nirmala UI Semilight" panose="020B0402040204020203" pitchFamily="34" charset="0"/>
      <p:regular r:id="rId27"/>
    </p:embeddedFont>
    <p:embeddedFont>
      <p:font typeface="Sailors" panose="02000000000000000000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NUL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.jpe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544800" y="7895933"/>
            <a:ext cx="2057400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968"/>
              </a:lnSpc>
            </a:pPr>
            <a:r>
              <a:rPr lang="en-US" sz="130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08</a:t>
            </a:r>
            <a:endParaRPr lang="en-US" sz="130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/>
          <p:cNvSpPr/>
          <p:nvPr/>
        </p:nvSpPr>
        <p:spPr>
          <a:xfrm>
            <a:off x="9525" y="9525"/>
            <a:ext cx="18288000" cy="11983468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354285" y="4077849"/>
            <a:ext cx="12047515" cy="19107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850"/>
              </a:lnSpc>
            </a:pPr>
            <a:r>
              <a:rPr lang="en-US" sz="115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MALEDICÊNCIA:</a:t>
            </a:r>
            <a:endParaRPr lang="en-US" sz="15000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362200" y="3433050"/>
            <a:ext cx="5257800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LIÇÃO </a:t>
            </a:r>
            <a:r>
              <a:rPr lang="en-US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08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363810" y="5832241"/>
            <a:ext cx="12342790" cy="2539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pt-BR" sz="88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ESPALHANDO BOATOS</a:t>
            </a:r>
            <a:endParaRPr lang="pt-BR" sz="88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9" name="Freeform 5"/>
          <p:cNvSpPr/>
          <p:nvPr/>
        </p:nvSpPr>
        <p:spPr>
          <a:xfrm>
            <a:off x="7987262" y="7124314"/>
            <a:ext cx="9066696" cy="2833342"/>
          </a:xfrm>
          <a:custGeom>
            <a:avLst/>
            <a:gdLst/>
            <a:ahLst/>
            <a:cxnLst/>
            <a:rect l="l" t="t" r="r" b="b"/>
            <a:pathLst>
              <a:path w="9066696" h="2833342">
                <a:moveTo>
                  <a:pt x="0" y="0"/>
                </a:moveTo>
                <a:lnTo>
                  <a:pt x="9066696" y="0"/>
                </a:lnTo>
                <a:lnTo>
                  <a:pt x="9066696" y="2833342"/>
                </a:lnTo>
                <a:lnTo>
                  <a:pt x="0" y="28333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131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4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31922" y="2628900"/>
            <a:ext cx="13922478" cy="69249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500" i="1" spc="-44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LÍNGUA TAMBÉM É UM FOGO; SIM, COMO UM MUNDO DE MALDADE, ELA É COLOCADA ENTRE OS MEMBROS DO NOSSO CORPO, CONTAMINA TODO O CORPO E PÕE EM CHAMAS O CURSO DA NOSSA EXISTÊNCIA, SENDO POR SUA VEZ POSTA EM CHAMAS PELO INFERNO. COM A LÍNGUA BENDIZEMOS O SENHOR E PAI, E COM ELA AMALDIÇOAMOS OS HOMENS, FEITOS À SEMELHANÇA DE DEUS. DA MESMA BOCA PROCEDEM BÊNÇÃO E MALDIÇÃO. MEUS IRMÃOS, ISSO NÃO DEVE SER ASSIM. ‭‭</a:t>
            </a:r>
          </a:p>
          <a:p>
            <a:pPr algn="just"/>
            <a:r>
              <a:rPr lang="pt-BR" sz="4500" spc="-44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									</a:t>
            </a:r>
            <a:r>
              <a:rPr lang="pt-BR" sz="4500" spc="-444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</a:t>
            </a:r>
            <a:r>
              <a:rPr lang="pt-BR" sz="4500" spc="-44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        (TG‭ 3‬:‭6‬; 9‬-10‬ – ‭AS21)‬‬‬‬‬‬‬‬‬‬‬‬‬‬‬‬‬‬‬‬‬‬‬‬‬‬‬‬‬‬‬‬‬‬‬‬‬‬‬‬‬‬‬‬‬</a:t>
            </a:r>
            <a:endParaRPr lang="pt-BR" sz="4500" spc="-444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231922" y="1714500"/>
            <a:ext cx="6427765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TEXTO-BASE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1152" y="1639413"/>
            <a:ext cx="15625695" cy="8893625"/>
          </a:xfrm>
          <a:custGeom>
            <a:avLst/>
            <a:gdLst/>
            <a:ahLst/>
            <a:cxnLst/>
            <a:rect l="l" t="t" r="r" b="b"/>
            <a:pathLst>
              <a:path w="15625695" h="8893625">
                <a:moveTo>
                  <a:pt x="0" y="0"/>
                </a:moveTo>
                <a:lnTo>
                  <a:pt x="15625696" y="0"/>
                </a:lnTo>
                <a:lnTo>
                  <a:pt x="15625696" y="8893624"/>
                </a:lnTo>
                <a:lnTo>
                  <a:pt x="0" y="88936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6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 rot="-112883">
            <a:off x="5105590" y="2273262"/>
            <a:ext cx="8595951" cy="1205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437"/>
              </a:lnSpc>
            </a:pPr>
            <a:r>
              <a:rPr lang="en-US" sz="9000" spc="-444" dirty="0"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INTRODUÇÃO</a:t>
            </a:r>
          </a:p>
        </p:txBody>
      </p:sp>
      <p:sp>
        <p:nvSpPr>
          <p:cNvPr id="5" name="TextBox 5"/>
          <p:cNvSpPr txBox="1"/>
          <p:nvPr/>
        </p:nvSpPr>
        <p:spPr>
          <a:xfrm rot="-101932">
            <a:off x="2649424" y="3285289"/>
            <a:ext cx="13499190" cy="4154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400" spc="-29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PALAVRA POSSUI UM PODER QUE VAI ALÉM DA SIMPLES COMUNICAÇÃO DIÁRIA. POR MEIO DELA, RELACIONAMENTOS SÃO FORTALECIDOS OU DESTRUÍDOS; REPUTAÇÕES SÃO EDIFICADAS OU MESMO ARRUINADAS; COMUNIDADES SÃO UNIDAS OU FRAGMENTADAS. </a:t>
            </a:r>
            <a:endParaRPr lang="en-US" sz="4400" spc="-294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3344712"/>
            <a:ext cx="14229789" cy="8911405"/>
          </a:xfrm>
          <a:custGeom>
            <a:avLst/>
            <a:gdLst/>
            <a:ahLst/>
            <a:cxnLst/>
            <a:rect l="l" t="t" r="r" b="b"/>
            <a:pathLst>
              <a:path w="14229789" h="8911405">
                <a:moveTo>
                  <a:pt x="0" y="0"/>
                </a:moveTo>
                <a:lnTo>
                  <a:pt x="14229789" y="0"/>
                </a:lnTo>
                <a:lnTo>
                  <a:pt x="14229789" y="8911405"/>
                </a:lnTo>
                <a:lnTo>
                  <a:pt x="0" y="89114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14600" y="4916777"/>
            <a:ext cx="12801600" cy="1269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I. </a:t>
            </a:r>
            <a:r>
              <a:rPr lang="en-US" sz="8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 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OLHO NA MÍDIA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22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05000" y="3217495"/>
            <a:ext cx="10744200" cy="17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850"/>
              </a:lnSpc>
            </a:pPr>
            <a:r>
              <a:rPr lang="en-US" sz="80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Nirmala UI Semilight" panose="020B0402040204020203" pitchFamily="34" charset="0"/>
                <a:sym typeface="Sailors"/>
              </a:rPr>
              <a:t>MALEDICÊNCIA</a:t>
            </a:r>
            <a:endParaRPr lang="en-US" sz="10000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Nirmala UI Semilight" panose="020B0402040204020203" pitchFamily="34" charset="0"/>
              <a:sym typeface="Sailors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119360" y="4533900"/>
            <a:ext cx="6492240" cy="0"/>
          </a:xfrm>
          <a:prstGeom prst="line">
            <a:avLst/>
          </a:prstGeom>
          <a:ln w="38100" cap="flat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1981200" y="4914900"/>
            <a:ext cx="12344400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55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ATO DE FALAR MAL DO PRÓXIMO COM INTENÇÃO DE FERIR, MANCHAR REPUTAÇÕES OU ESPALHAR INFORMAÇÕES NEGATIVAS. ELA PODE ASSUMIR A FORMA DE FOFOCA, BOATO, INSINUAÇÃO OU COMENTÁRIO MALICIOSO, MESMO QUANDO DISFARÇADA DE PREOCUPAÇÃO OU OPINIÃO PESSOAL.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217595" y="4018099"/>
            <a:ext cx="13871860" cy="2269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en-US" sz="5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01.</a:t>
            </a:r>
            <a:r>
              <a:rPr lang="en-US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</a:t>
            </a: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 QUE FORMA A CULTURA DAS REDES SOCIAIS CONTRIBUI PARA A PRÁTICA DA MALEDICÊNCIA ATUALMENTE?</a:t>
            </a:r>
            <a:endParaRPr lang="pt-BR" sz="5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495925" y="6661404"/>
            <a:ext cx="7315200" cy="2596896"/>
          </a:xfrm>
          <a:custGeom>
            <a:avLst/>
            <a:gdLst/>
            <a:ahLst/>
            <a:cxnLst/>
            <a:rect l="l" t="t" r="r" b="b"/>
            <a:pathLst>
              <a:path w="7315200" h="2596896">
                <a:moveTo>
                  <a:pt x="0" y="0"/>
                </a:moveTo>
                <a:lnTo>
                  <a:pt x="7315200" y="0"/>
                </a:lnTo>
                <a:lnTo>
                  <a:pt x="7315200" y="2596896"/>
                </a:lnTo>
                <a:lnTo>
                  <a:pt x="0" y="25968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41506" y="4916777"/>
            <a:ext cx="13004988" cy="1184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II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– DE OLHO NA BÍBLIA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191000" y="4258642"/>
            <a:ext cx="9906000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en-US" sz="6999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UMA ADVERTÊNCIA BÍBLICA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201055" y="4076700"/>
            <a:ext cx="7904940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en-US" sz="6999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2.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UM EXEMPLO BÍBLICO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71625" y="1333500"/>
            <a:ext cx="15163800" cy="7694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02. </a:t>
            </a:r>
            <a:r>
              <a:rPr lang="pt-BR" sz="4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CONSIDERE A ADVERTÊNCIA BÍBLICA SOBRE O USO DAS PALAVRAS E RESPONDA: POR QUE A BÍBLIA TRATA A MALEDICÊNCIA COMO UM PECADO GRAVE CONTRA O CARÁTER DE DEUS? LEIA TAMBÉM O ITEM 1 DO COMENTÁRIO E DT 32:4; NM 23:19; SL 31:5.</a:t>
            </a:r>
          </a:p>
          <a:p>
            <a:pPr algn="just">
              <a:lnSpc>
                <a:spcPts val="4950"/>
              </a:lnSpc>
            </a:pPr>
            <a:endParaRPr lang="en-US" sz="4000" dirty="0" smtClean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03. </a:t>
            </a:r>
            <a:r>
              <a:rPr lang="pt-BR" sz="4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 QUE FORMA O NOVO TESTAMENTO ENSINA QUE A MALEDICÊNCIA PREJUDICA TANTO A IDENTIDADE DA IGREJA COMO POVO DE DEUS QUANTO O CRESCIMENTO ESPIRITUAL DO CRISTÃO EM SUA LUTA DIÁRIA CONTRA O PECADO? PARA RESPONDER, BASEIE-SE TAMBÉM NOS TEXTOS DE 1 PE 2:5, EF 4:29 E TG 3:5-12.</a:t>
            </a:r>
            <a:endParaRPr lang="pt-BR" sz="4000" dirty="0" smtClean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4025" y="3695700"/>
            <a:ext cx="14859000" cy="3847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04. </a:t>
            </a: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À LUZ DE NM 16 RESPONDA: COMO O EPISÓDIO DE CORÁ, DATÃ E ABIRÃO NOS ENSINA A IDENTIFICAR A MALEDICÊNCIA DISFARÇADA DE JUSTIÇA? QUAIS OS RISCOS DESSA POSTURA PARA A UNIDADE DA IGREJA?</a:t>
            </a:r>
            <a:endParaRPr lang="pt-BR" sz="5000" dirty="0" smtClean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  <p:extLst>
      <p:ext uri="{BB962C8B-B14F-4D97-AF65-F5344CB8AC3E}">
        <p14:creationId xmlns:p14="http://schemas.microsoft.com/office/powerpoint/2010/main" val="298757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2666" r="126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525"/>
            <a:ext cx="18297525" cy="10287000"/>
          </a:xfrm>
          <a:custGeom>
            <a:avLst/>
            <a:gdLst/>
            <a:ahLst/>
            <a:cxnLst/>
            <a:rect l="l" t="t" r="r" b="b"/>
            <a:pathLst>
              <a:path w="18297525" h="10287000">
                <a:moveTo>
                  <a:pt x="0" y="0"/>
                </a:moveTo>
                <a:lnTo>
                  <a:pt x="18297525" y="0"/>
                </a:lnTo>
                <a:lnTo>
                  <a:pt x="182975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8000"/>
            </a:blip>
            <a:stretch>
              <a:fillRect t="-26" b="-2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51031" y="5276850"/>
            <a:ext cx="13004988" cy="1184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III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– DE OLHO NA VIDA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854478" y="6485469"/>
            <a:ext cx="2095225" cy="2162813"/>
          </a:xfrm>
          <a:custGeom>
            <a:avLst/>
            <a:gdLst/>
            <a:ahLst/>
            <a:cxnLst/>
            <a:rect l="l" t="t" r="r" b="b"/>
            <a:pathLst>
              <a:path w="2095225" h="2162813">
                <a:moveTo>
                  <a:pt x="0" y="0"/>
                </a:moveTo>
                <a:lnTo>
                  <a:pt x="2095224" y="0"/>
                </a:lnTo>
                <a:lnTo>
                  <a:pt x="2095224" y="2162812"/>
                </a:lnTo>
                <a:lnTo>
                  <a:pt x="0" y="216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81387" y="2171700"/>
            <a:ext cx="11861381" cy="2590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29"/>
              </a:lnSpc>
            </a:pPr>
            <a:r>
              <a:rPr lang="en-US" sz="54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1.</a:t>
            </a:r>
            <a:r>
              <a:rPr lang="en-US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</a:t>
            </a:r>
            <a:r>
              <a:rPr lang="pt-BR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FUJA DA MALEDICÊNCIA, USE A SUA BOCA COMO INSTRUMENTO DE EDIFICAÇÃO!</a:t>
            </a:r>
            <a:endParaRPr lang="en-US" sz="54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81387" y="5442276"/>
            <a:ext cx="11263130" cy="3206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chemeClr val="bg2">
                    <a:lumMod val="9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 COMBATE À MALEDICÊNCIA COMEÇA ANTES DAS PALAVRAS: COMEÇA NO CUIDADO COM AQUILO QUE ALIMENTA NOSSOS PENSAMENTOS, EMOÇÕES E DESEJOS DIARIAMENTE.</a:t>
            </a:r>
            <a:endParaRPr lang="en-US" sz="4500" dirty="0">
              <a:solidFill>
                <a:schemeClr val="bg2">
                  <a:lumMod val="9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70286" y="1943100"/>
            <a:ext cx="11579805" cy="2654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29"/>
              </a:lnSpc>
            </a:pPr>
            <a:r>
              <a:rPr lang="en-US" sz="54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2.</a:t>
            </a:r>
            <a:r>
              <a:rPr lang="en-US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</a:t>
            </a:r>
            <a:r>
              <a:rPr lang="pt-BR" sz="54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FUJA DA MALEDICÊNCIA, USE A SUA BOCA COMO INSTRUMENTO DA MISSÃO!</a:t>
            </a:r>
            <a:endParaRPr lang="en-US" sz="54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70286" y="5191125"/>
            <a:ext cx="11988514" cy="3206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chemeClr val="bg2">
                    <a:lumMod val="9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FALAR DIARIAMENTE COM OS AMIGOS SOBRE A PALAVRA DE DEUS E TESTEMUNHAR O QUE CRISTO TEM FEITO EM NOSSAS VIDAS É UMA PODEROSA ESTRATÉGIA MISSIONÁRIA. </a:t>
            </a:r>
            <a:endParaRPr lang="en-US" sz="4500" dirty="0">
              <a:solidFill>
                <a:schemeClr val="bg2">
                  <a:lumMod val="9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3854478" y="6485469"/>
            <a:ext cx="2095225" cy="2162813"/>
          </a:xfrm>
          <a:custGeom>
            <a:avLst/>
            <a:gdLst/>
            <a:ahLst/>
            <a:cxnLst/>
            <a:rect l="l" t="t" r="r" b="b"/>
            <a:pathLst>
              <a:path w="2095225" h="2162813">
                <a:moveTo>
                  <a:pt x="0" y="0"/>
                </a:moveTo>
                <a:lnTo>
                  <a:pt x="2095224" y="0"/>
                </a:lnTo>
                <a:lnTo>
                  <a:pt x="2095224" y="2162812"/>
                </a:lnTo>
                <a:lnTo>
                  <a:pt x="0" y="216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27842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0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848600" y="5448300"/>
            <a:ext cx="8764041" cy="3016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98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DESAFIO DA SEMANA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20" t="-860" b="-86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981199" y="1749136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581401" y="1813502"/>
            <a:ext cx="9372600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VIGIE INTENCIONALMENTE SUAS PALAVRAS.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953000" y="3888412"/>
            <a:ext cx="11658600" cy="256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RESERVE TEMPO DIÁRIO PARA MEDITAR NA BÍBILIA SOBRE O USO DA LÍNGUA OU A EDIFICAÇÃO DO PRÓXIMO; ORE PARA DEUS SONDAR SEU CORAÇÃO. 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3464213" y="3888412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7"/>
          <p:cNvSpPr/>
          <p:nvPr/>
        </p:nvSpPr>
        <p:spPr>
          <a:xfrm>
            <a:off x="1981199" y="6896100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6"/>
          <p:cNvSpPr txBox="1"/>
          <p:nvPr/>
        </p:nvSpPr>
        <p:spPr>
          <a:xfrm>
            <a:off x="3657600" y="6939212"/>
            <a:ext cx="10439400" cy="256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IDENTIFIQUE SITUAÇÕES EM QUE USA A FALA DE FORMA EQUIVOCADA; UTILIZE-A PARA À MISSÃO. 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74998" y="2281892"/>
            <a:ext cx="4644965" cy="5742265"/>
          </a:xfrm>
          <a:custGeom>
            <a:avLst/>
            <a:gdLst/>
            <a:ahLst/>
            <a:cxnLst/>
            <a:rect l="l" t="t" r="r" b="b"/>
            <a:pathLst>
              <a:path w="4644965" h="5742265">
                <a:moveTo>
                  <a:pt x="0" y="0"/>
                </a:moveTo>
                <a:lnTo>
                  <a:pt x="4644965" y="0"/>
                </a:lnTo>
                <a:lnTo>
                  <a:pt x="4644965" y="5742266"/>
                </a:lnTo>
                <a:lnTo>
                  <a:pt x="0" y="57422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66" t="-15452" r="-10745" b="-18832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419963" y="4639784"/>
            <a:ext cx="8210437" cy="1477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40"/>
              </a:lnSpc>
            </a:pPr>
            <a:r>
              <a:rPr lang="pt-BR" sz="4800" dirty="0">
                <a:solidFill>
                  <a:schemeClr val="bg2">
                    <a:lumMod val="9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IDOLATRIA: “CULTUANDO FALSOS DEUSES”</a:t>
            </a:r>
            <a:endParaRPr lang="en-US" sz="4800" dirty="0">
              <a:solidFill>
                <a:schemeClr val="bg2">
                  <a:lumMod val="9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419963" y="3377407"/>
            <a:ext cx="7916653" cy="1010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25"/>
              </a:lnSpc>
            </a:pPr>
            <a:r>
              <a:rPr lang="en-US" sz="6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PRÓXIMO ESTUDO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912872" y="3277733"/>
            <a:ext cx="9375128" cy="7018792"/>
          </a:xfrm>
          <a:custGeom>
            <a:avLst/>
            <a:gdLst/>
            <a:ahLst/>
            <a:cxnLst/>
            <a:rect l="l" t="t" r="r" b="b"/>
            <a:pathLst>
              <a:path w="9375128" h="7018792">
                <a:moveTo>
                  <a:pt x="0" y="0"/>
                </a:moveTo>
                <a:lnTo>
                  <a:pt x="9375128" y="0"/>
                </a:lnTo>
                <a:lnTo>
                  <a:pt x="9375128" y="7018792"/>
                </a:lnTo>
                <a:lnTo>
                  <a:pt x="0" y="7018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7250" r="-62012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76840" y="5061069"/>
            <a:ext cx="561560" cy="561560"/>
          </a:xfrm>
          <a:custGeom>
            <a:avLst/>
            <a:gdLst/>
            <a:ahLst/>
            <a:cxnLst/>
            <a:rect l="l" t="t" r="r" b="b"/>
            <a:pathLst>
              <a:path w="748747" h="748747">
                <a:moveTo>
                  <a:pt x="0" y="0"/>
                </a:moveTo>
                <a:lnTo>
                  <a:pt x="748747" y="0"/>
                </a:lnTo>
                <a:lnTo>
                  <a:pt x="748747" y="748747"/>
                </a:lnTo>
                <a:lnTo>
                  <a:pt x="0" y="7487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62200" y="4991100"/>
            <a:ext cx="9340727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6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@</a:t>
            </a:r>
            <a:r>
              <a:rPr lang="en-US" sz="5400" dirty="0" err="1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escolabiblicapromessista</a:t>
            </a:r>
            <a:endParaRPr lang="en-US" sz="5400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876840" y="5691686"/>
            <a:ext cx="10907428" cy="705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6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www.editorapromessa.com.br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76840" y="6323215"/>
            <a:ext cx="10445172" cy="705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6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www.promesisstas.org/lb355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05193" y="3832212"/>
            <a:ext cx="8291065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+ CONTEÚDOS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508</Words>
  <Application>Microsoft Office PowerPoint</Application>
  <PresentationFormat>Personalizar</PresentationFormat>
  <Paragraphs>35</Paragraphs>
  <Slides>19</Slides>
  <Notes>0</Notes>
  <HiddenSlides>0</HiddenSlides>
  <MMClips>3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5" baseType="lpstr">
      <vt:lpstr>Arial</vt:lpstr>
      <vt:lpstr>Segoe UI Black</vt:lpstr>
      <vt:lpstr>Calibri</vt:lpstr>
      <vt:lpstr>Nirmala UI Semilight</vt:lpstr>
      <vt:lpstr>Sailors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Slides_LutaContraoPecado.pptx</dc:title>
  <dc:creator>Usuario</dc:creator>
  <cp:lastModifiedBy>Usuario</cp:lastModifiedBy>
  <cp:revision>59</cp:revision>
  <dcterms:created xsi:type="dcterms:W3CDTF">2006-08-16T00:00:00Z</dcterms:created>
  <dcterms:modified xsi:type="dcterms:W3CDTF">2026-04-06T03:59:42Z</dcterms:modified>
  <dc:identifier>DAGrBOk_fhk</dc:identifier>
</cp:coreProperties>
</file>