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sldIdLst>
    <p:sldId id="396" r:id="rId3"/>
    <p:sldId id="333" r:id="rId4"/>
    <p:sldId id="362" r:id="rId5"/>
    <p:sldId id="291" r:id="rId6"/>
    <p:sldId id="363" r:id="rId7"/>
    <p:sldId id="316" r:id="rId8"/>
    <p:sldId id="359" r:id="rId9"/>
    <p:sldId id="366" r:id="rId10"/>
    <p:sldId id="367" r:id="rId11"/>
    <p:sldId id="355" r:id="rId12"/>
    <p:sldId id="334" r:id="rId13"/>
    <p:sldId id="398" r:id="rId14"/>
    <p:sldId id="350" r:id="rId15"/>
    <p:sldId id="342" r:id="rId16"/>
    <p:sldId id="343" r:id="rId17"/>
    <p:sldId id="344" r:id="rId18"/>
    <p:sldId id="345" r:id="rId19"/>
    <p:sldId id="397" r:id="rId20"/>
    <p:sldId id="346" r:id="rId21"/>
    <p:sldId id="368" r:id="rId22"/>
    <p:sldId id="369" r:id="rId23"/>
    <p:sldId id="370" r:id="rId24"/>
    <p:sldId id="371" r:id="rId25"/>
    <p:sldId id="372" r:id="rId26"/>
    <p:sldId id="374" r:id="rId27"/>
    <p:sldId id="375" r:id="rId28"/>
    <p:sldId id="378" r:id="rId29"/>
    <p:sldId id="356" r:id="rId30"/>
    <p:sldId id="380" r:id="rId31"/>
    <p:sldId id="357" r:id="rId32"/>
    <p:sldId id="377" r:id="rId33"/>
    <p:sldId id="379" r:id="rId34"/>
    <p:sldId id="381" r:id="rId35"/>
    <p:sldId id="399" r:id="rId36"/>
    <p:sldId id="382" r:id="rId37"/>
    <p:sldId id="383" r:id="rId38"/>
    <p:sldId id="386" r:id="rId39"/>
    <p:sldId id="384" r:id="rId40"/>
    <p:sldId id="387" r:id="rId41"/>
    <p:sldId id="389" r:id="rId42"/>
    <p:sldId id="390" r:id="rId43"/>
    <p:sldId id="391" r:id="rId44"/>
    <p:sldId id="400" r:id="rId45"/>
    <p:sldId id="401" r:id="rId46"/>
    <p:sldId id="336" r:id="rId47"/>
    <p:sldId id="394" r:id="rId4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C0D9BB9D-3F37-4C4B-BBD4-1B6BE30B4C6E}">
          <p14:sldIdLst/>
        </p14:section>
        <p14:section name="Seção sem Título" id="{F999A57A-7EFE-4895-A3D5-7E5809EEC837}">
          <p14:sldIdLst>
            <p14:sldId id="396"/>
            <p14:sldId id="333"/>
            <p14:sldId id="362"/>
            <p14:sldId id="291"/>
            <p14:sldId id="363"/>
            <p14:sldId id="316"/>
            <p14:sldId id="359"/>
            <p14:sldId id="366"/>
            <p14:sldId id="367"/>
            <p14:sldId id="355"/>
            <p14:sldId id="334"/>
            <p14:sldId id="398"/>
            <p14:sldId id="350"/>
            <p14:sldId id="342"/>
            <p14:sldId id="343"/>
            <p14:sldId id="344"/>
            <p14:sldId id="345"/>
            <p14:sldId id="397"/>
            <p14:sldId id="346"/>
            <p14:sldId id="368"/>
            <p14:sldId id="369"/>
            <p14:sldId id="370"/>
            <p14:sldId id="371"/>
            <p14:sldId id="372"/>
            <p14:sldId id="374"/>
            <p14:sldId id="375"/>
            <p14:sldId id="378"/>
            <p14:sldId id="356"/>
            <p14:sldId id="380"/>
            <p14:sldId id="357"/>
            <p14:sldId id="377"/>
            <p14:sldId id="379"/>
            <p14:sldId id="381"/>
            <p14:sldId id="399"/>
            <p14:sldId id="382"/>
            <p14:sldId id="383"/>
            <p14:sldId id="386"/>
            <p14:sldId id="384"/>
            <p14:sldId id="387"/>
            <p14:sldId id="389"/>
            <p14:sldId id="390"/>
            <p14:sldId id="391"/>
            <p14:sldId id="400"/>
            <p14:sldId id="401"/>
            <p14:sldId id="336"/>
            <p14:sldId id="3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slide" Target="slides/slide40.xml" /><Relationship Id="rId47" Type="http://schemas.openxmlformats.org/officeDocument/2006/relationships/slide" Target="slides/slide45.xml" /><Relationship Id="rId50" Type="http://schemas.openxmlformats.org/officeDocument/2006/relationships/viewProps" Target="view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46" Type="http://schemas.openxmlformats.org/officeDocument/2006/relationships/slide" Target="slides/slide44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slide" Target="slides/slide3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slide" Target="slides/slide43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49" Type="http://schemas.openxmlformats.org/officeDocument/2006/relationships/presProps" Target="presProp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slide" Target="slides/slide42.xml" /><Relationship Id="rId52" Type="http://schemas.openxmlformats.org/officeDocument/2006/relationships/tableStyles" Target="tableStyle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slide" Target="slides/slide41.xml" /><Relationship Id="rId48" Type="http://schemas.openxmlformats.org/officeDocument/2006/relationships/slide" Target="slides/slide46.xml" /><Relationship Id="rId8" Type="http://schemas.openxmlformats.org/officeDocument/2006/relationships/slide" Target="slides/slide6.xml" /><Relationship Id="rId51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3311A-A9AA-6A07-ABBC-B7E7252E3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56A444-832A-0602-8EAC-ABCDBFD28F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D83BFA-BAC0-CC61-8887-F6F7E959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1E518-D000-8B95-4BB2-74D44FB4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FCBCA2-D892-280B-7A7E-759DFC1E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4584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0A5EF-07EE-2439-E5C7-3A2339E6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9DFF95-F47E-D12D-5CC9-B971E1FEB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7E6723-06A0-C06D-AB44-AAD58EC96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12A183-EC75-C00A-B7BA-160312D80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A3695D-A66A-27FA-0216-781E5046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061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2B044-9B86-5992-3559-B969B5ED0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91EEF6-7ED6-60B3-8C1B-744BB1DD2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C09AEA-2533-B6E9-33E2-1AA759D4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2C3769-9FC3-9F5D-192E-5CB0E7593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8F0FCD-844F-1F39-FA17-B6359CFBA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78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F5441-7A40-A794-CB16-187E699DD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CCB2F4-00F2-A190-AEF4-9033BE680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666DB-B30F-70FB-26CD-E5BC3A141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41E367-5202-ABD1-9AB9-95ED82F5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6FA47C-7AFC-52ED-9E5E-3C842711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525D0D-0DF9-BEB3-1E42-B51F59EBE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96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3C278-C11B-1673-5784-17DF977E1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F5FE66-AB25-1404-D094-429735E32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41D628-168C-DACE-FF4D-21BB7086C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F886F69-6226-B9D5-D50E-21A814720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0F3C585-CEFC-4AC1-8464-0213F7D2C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90A50A9-524F-BDBF-B2D0-890563E9F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93214C5-4070-6E1D-C6B0-F93C4535F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B6AAF2-2F49-4448-0D1B-ECB852AF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04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0F279-8A72-75FD-2BAB-54DA2552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5959346-0139-F487-C8F8-C4AF0985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9CB4CD4-2AB3-838A-C470-536F11A61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BB2B8B-077C-C7D4-60FC-939C0108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7710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FE5B40C-FC19-141B-BAC0-23DB1578E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C4F96F-620F-4F75-361B-E2264BB4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6847CB-D58B-D293-3977-3699F07A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184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5AD3CB-1236-E1A1-111D-D4D8C13B6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22D653-29C9-BAEB-9B6B-9C1611A7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FAE947-E91E-B00D-740B-B7DA657A3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D1CBA4-DDAC-0300-E5DC-B3DA11CA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D451ED-99F7-F933-7C82-AC8CD0D5C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C57CA5-1331-FFAF-AB42-75CBD5E7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684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1AB95-F232-2407-66F6-D11E9321F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689D935-FD07-9EFB-71EA-9F7462603F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E14441-976D-75D2-DDE7-31BE0EC5B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E7D47C-88B4-4122-ED67-4EBD5244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9704F2-5F05-715A-7D1C-FF45E5818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42DE62-3BB0-B9A0-9C77-4478C3AB0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42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5E937-D5EE-1E93-EEA5-82DA4968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078A41F-C1F4-AC90-8C98-EF980BA6C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5B878E-9245-A628-5AE4-B842A1A67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C6FC82-7BB5-20CB-A4FB-46F70933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ECF63C-D4AE-5CFF-1F2E-8DEACB09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19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26F90A-E680-D5AB-8C70-915497B94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1B0B28-C9BA-7EDE-E2EC-5BE88D8F5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B41571-4934-653F-7B4F-734852BE7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AB8A74-E6C0-C2F4-024D-468ABDDB3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E7821A-9BA8-C7A2-1D30-7FEE3377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50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87843-7F7F-2267-3342-99B9FCBC9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9DB181-E302-216D-6ADF-1D146A44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CFCB02-16B5-E7E6-32CE-BE6AD7B1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1E2E8-A525-F4BB-C9D8-C7FA800C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2C1A6-8EB5-32E0-F9C3-E82A0B61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959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17A5B-7770-8289-CE07-D1D57C02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2C320D-81E0-68A8-ADA0-FB441696A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00B72-3255-6D4D-BD65-591979EE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1C5BA-CF36-6BA6-C548-AD5C5E5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2CE46-EC95-2CD4-BE68-25540175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081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69DE3-C514-BF78-E49E-254915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854D23-3B06-0ACE-7E2C-3183EF34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FB65D-7CD6-9137-5F58-75F9D740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10DEFE-D611-032A-2B0F-A6B36236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AFA08A-95CC-4E38-5858-C69BBD4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614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C8F41-529B-6D5D-EC10-B460D869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17B6C-D322-5BCE-99A3-E8AA94F27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95E5BB-0643-E653-1BAE-8E2BD9EEB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37539-A4FC-CFF0-5320-8689049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342B8B-3CB1-CED5-B9DA-C6BCDDD5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03EC82B-6352-07CE-3D1E-CE9E7B6E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2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94CC7-83A7-E2D9-BC92-D217918A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14062-53BD-4695-F9E9-CCBB70DD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86CF50-7228-C2CF-8D3F-5E0E985BD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63D908-B7C8-7A87-A499-C67CD1A52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B76FFD-EB5A-42F0-1C6D-F451DA391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00DED4-B0CD-6FB9-C850-FE57C4E1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CF5BA8-DFE6-738F-8661-8C84D397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6E58A65-CC14-9141-9444-82B440FB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582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F6EBF-2DFC-91D7-1042-8855C65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974DD7-910B-C62C-52A5-BDAF4C83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0D9E809-6549-80E4-2B60-389D5FBD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5D6171-3A74-6B09-8BDC-F88154BC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341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74FF53-351D-C06A-E0CD-BD78B86B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F21B6C-C904-20B1-9BB4-8A8E9FC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EC4F1D-F17E-BB33-0127-4E5BBC2F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8722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4F01C-244B-FF19-B781-DADC48E7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401410-3601-6988-6884-814DCBBFC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2B4D3E-5969-0612-7DAC-C333E41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88DE5F-2418-C04F-295E-5C05D221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259600-5B58-DAF4-BE65-27C98F61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68F1C-57F1-AFDB-9F7F-80F7AF9C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760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A0DEE-7802-4D6A-577C-C65448461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9D03A0-C0F4-B871-4A3C-00C4EE317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FC6014-1B4D-0D84-EB0B-C78AC6659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E4AE8F-8223-9C33-37B7-08324BBB4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F6BC8E-A04B-1D9C-FE8C-F75D61A6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B9577-B68C-AB5F-DC22-3CCA2442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949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5DE25-642D-7D04-943B-FDAD36ED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DF573-3703-D7B7-F5EE-25256700F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82325-305C-E4B9-5960-49943FC20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B93D7-0BB4-F150-9F6E-6E6C591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9F3109-B4BF-2092-56CE-39C76E2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5132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AD9BA9-64EF-8638-6EEE-455FEDEBE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952C83-9706-E0F5-9463-BA40F221B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8111BC-1E3F-BD2D-AB01-B25092E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628C5-0AF8-D2D3-09F4-AFA10DAD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D0962-82B6-FFDF-3E75-41F366F8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355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F3C04B2-7E4F-9C27-315A-FFB5E63B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A19008-7BFC-44C0-52FD-BF6D737C3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E07E6A-14BA-7B19-E084-AD99F6F32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9AAD9E-273B-4692-9388-1FB3E0D30318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8C95DD-EFD6-DB09-CAE7-2071223BE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D78744-B150-C7CA-745C-6370B8D0D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C9C634-6B7F-4B19-ADDD-BE5EE22F8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71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306EDE-FB17-110F-B543-CC9C014A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7D9294-EECB-B33C-ED50-991C7111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5A3054-B6C9-B1E6-986F-FD81C47D5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2EE0-6CB0-4832-A596-8BE509CB8D5B}" type="datetimeFigureOut">
              <a:rPr lang="pt-BR" smtClean="0"/>
              <a:t>13/05/2026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1849C1-55EE-3305-4D5E-0733E0D9B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219FD-2BED-4E90-EB8E-D5EF72A76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1F37-290D-40E8-8D51-8B91B5AD16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21E4400-F870-FD47-1D1D-71F988712914}"/>
              </a:ext>
            </a:extLst>
          </p:cNvPr>
          <p:cNvSpPr txBox="1"/>
          <p:nvPr/>
        </p:nvSpPr>
        <p:spPr>
          <a:xfrm>
            <a:off x="0" y="5508820"/>
            <a:ext cx="12192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A897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Willy Corrêa da Silva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A8977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B084A0D-D0F3-3591-02A6-F223D0FF68F9}"/>
              </a:ext>
            </a:extLst>
          </p:cNvPr>
          <p:cNvSpPr txBox="1"/>
          <p:nvPr/>
        </p:nvSpPr>
        <p:spPr>
          <a:xfrm>
            <a:off x="0" y="4644840"/>
            <a:ext cx="1219200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Cultura</a:t>
            </a:r>
            <a:r>
              <a:rPr kumimoji="0" lang="pt-BR" sz="4400" b="1" i="0" u="none" strike="noStrike" kern="1200" cap="none" spc="0" normalizeH="0" noProof="0" dirty="0">
                <a:ln>
                  <a:noFill/>
                </a:ln>
                <a:solidFill>
                  <a:srgbClr val="D8A54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do discipulado na igreja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D8A54A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80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75A44-B7B4-BC86-8C55-B3E98FB5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Objetivo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FABD05-423B-00E8-0ED5-547A56D39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3767"/>
            <a:ext cx="10515600" cy="405319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Refletir sobre a importância do discipulado.</a:t>
            </a:r>
          </a:p>
          <a:p>
            <a:endParaRPr lang="pt-BR" sz="4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Como desenvolver caminhos práticos para o discipulado na igreja.</a:t>
            </a:r>
          </a:p>
        </p:txBody>
      </p:sp>
    </p:spTree>
    <p:extLst>
      <p:ext uri="{BB962C8B-B14F-4D97-AF65-F5344CB8AC3E}">
        <p14:creationId xmlns:p14="http://schemas.microsoft.com/office/powerpoint/2010/main" val="142856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07535-9B02-F918-E726-6D41C83A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35E59C-9A1A-C010-8E48-75E7682B4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53031"/>
            <a:ext cx="10515600" cy="3423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6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Jesus é quem define a missão!!!</a:t>
            </a:r>
          </a:p>
        </p:txBody>
      </p:sp>
    </p:spTree>
    <p:extLst>
      <p:ext uri="{BB962C8B-B14F-4D97-AF65-F5344CB8AC3E}">
        <p14:creationId xmlns:p14="http://schemas.microsoft.com/office/powerpoint/2010/main" val="1846844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481B89-7B67-049A-02ED-19936B438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10" y="648929"/>
            <a:ext cx="10783529" cy="60075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Mateus 28.18-20. </a:t>
            </a:r>
          </a:p>
          <a:p>
            <a:pPr marL="0" indent="0">
              <a:buNone/>
            </a:pPr>
            <a:r>
              <a:rPr lang="pt-BR" sz="4400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Então, Jesus aproximou-se deles e disse: </a:t>
            </a:r>
            <a:r>
              <a:rPr lang="pt-BR" sz="4400" b="1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"Foi-me dada toda a autoridade no céu e na terra. </a:t>
            </a:r>
            <a:r>
              <a:rPr lang="pt-BR" sz="4400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Portanto, vão e façam discípulos de todas as nações, batizando-os em nome do Pai e do Filho e do Espírito Santo, ensinando-os a obedecer a tudo o que eu lhes ordenei. E eu estarei sempre com vocês, até o fim dos tempos". 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65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D7F69-4D4A-08F7-9ACF-E2AB588F4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8E33C-F67B-1DB3-E033-3E901D9A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EA392C-2CFA-8F19-0E3B-07C1DA4E7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1" y="2753031"/>
            <a:ext cx="11120283" cy="3423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6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Jesus é o alvo da missão!!!</a:t>
            </a:r>
          </a:p>
        </p:txBody>
      </p:sp>
    </p:spTree>
    <p:extLst>
      <p:ext uri="{BB962C8B-B14F-4D97-AF65-F5344CB8AC3E}">
        <p14:creationId xmlns:p14="http://schemas.microsoft.com/office/powerpoint/2010/main" val="197239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C934F-16E3-1E87-2488-25D2686C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29" y="1514301"/>
            <a:ext cx="11602065" cy="51716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pt-BR" sz="6600" b="1" i="1" kern="1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pt-BR" sz="6600" b="1" i="1" kern="1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3600" b="1" kern="1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Efésios 4.11-13.</a:t>
            </a:r>
            <a:br>
              <a:rPr lang="pt-BR" sz="6600" b="1" i="1" kern="1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4000" i="1" kern="1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Aptos" panose="020B0004020202020204" pitchFamily="34" charset="0"/>
                <a:cs typeface="Aparajita" panose="020B0502040204020203" pitchFamily="18" charset="0"/>
              </a:rPr>
              <a:t>E ele designou alguns para apóstolos, outros para profetas, outros para evangelistas, e outros para pastores e mestres</a:t>
            </a:r>
            <a:r>
              <a:rPr lang="pt-BR" sz="4000" i="1" kern="100" dirty="0">
                <a:solidFill>
                  <a:schemeClr val="bg1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Aparajita" panose="020B0502040204020203" pitchFamily="18" charset="0"/>
              </a:rPr>
              <a:t>, </a:t>
            </a:r>
            <a:r>
              <a:rPr lang="pt-BR" sz="4000" b="1" i="1" kern="100" dirty="0">
                <a:solidFill>
                  <a:schemeClr val="bg1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Aparajita" panose="020B0502040204020203" pitchFamily="18" charset="0"/>
              </a:rPr>
              <a:t>com o fim </a:t>
            </a:r>
            <a:r>
              <a:rPr lang="pt-BR" sz="4000" i="1" kern="100" dirty="0">
                <a:solidFill>
                  <a:schemeClr val="bg1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Aparajita" panose="020B0502040204020203" pitchFamily="18" charset="0"/>
              </a:rPr>
              <a:t>de preparar os santos para a obra do ministério, para que o corpo de Cristo seja edificado, </a:t>
            </a:r>
            <a:r>
              <a:rPr lang="pt-BR" sz="4000" b="1" i="1" kern="100" dirty="0">
                <a:solidFill>
                  <a:schemeClr val="bg1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Aparajita" panose="020B0502040204020203" pitchFamily="18" charset="0"/>
              </a:rPr>
              <a:t>até que todos alcancemos a unidade da fé e do conhecimento do Filho de Deus, e cheguemos à maturidade, atingindo a medida da plenitude de Cristo. </a:t>
            </a:r>
            <a:br>
              <a:rPr lang="pt-BR" sz="4000" i="1" kern="100" dirty="0">
                <a:solidFill>
                  <a:schemeClr val="bg1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Aparajita" panose="020B0502040204020203" pitchFamily="18" charset="0"/>
              </a:rPr>
            </a:br>
            <a:br>
              <a:rPr lang="pt-BR" sz="18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pt-BR" sz="9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</a:br>
            <a:endParaRPr lang="pt-BR" sz="9600" b="1" dirty="0">
              <a:solidFill>
                <a:schemeClr val="accent3">
                  <a:lumMod val="60000"/>
                  <a:lumOff val="40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324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80BC8-A072-39A7-0D94-5C05E650E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187544-3295-D87C-3E17-5159E9E46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1" y="365125"/>
            <a:ext cx="10960509" cy="1325563"/>
          </a:xfrm>
        </p:spPr>
        <p:txBody>
          <a:bodyPr>
            <a:normAutofit/>
          </a:bodyPr>
          <a:lstStyle/>
          <a:p>
            <a:r>
              <a:rPr lang="pt-BR" sz="6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Concluindo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89438A-C21C-3BC2-A379-ED52C11A2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91" y="2497393"/>
            <a:ext cx="11307096" cy="3679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alvo da igreja é o discipulado e o alvo do discipulado é Jesus. </a:t>
            </a:r>
            <a:endParaRPr lang="pt-BR" sz="3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82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722DE-A9FC-677D-6253-137A5426E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A0CBBE-6DDE-F984-55D1-F6572D0EF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1" y="1209368"/>
            <a:ext cx="11120283" cy="4967594"/>
          </a:xfrm>
        </p:spPr>
        <p:txBody>
          <a:bodyPr>
            <a:norm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pt-BR" sz="8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Refletir sobre a importância do discipulado.</a:t>
            </a:r>
          </a:p>
          <a:p>
            <a:pPr marL="1143000" indent="-1143000">
              <a:buFont typeface="+mj-lt"/>
              <a:buAutoNum type="arabicPeriod"/>
            </a:pPr>
            <a:endParaRPr lang="pt-BR" sz="8800" b="1" dirty="0">
              <a:solidFill>
                <a:srgbClr val="92D050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332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27ECC-BE59-B13D-B3C2-2E82FA336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2CE3F8-6905-F80A-6A20-9FC47EDB3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1" y="1396180"/>
            <a:ext cx="11120283" cy="4780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Observação: </a:t>
            </a:r>
            <a:r>
              <a:rPr lang="pt-BR" sz="4800" dirty="0">
                <a:solidFill>
                  <a:schemeClr val="bg1"/>
                </a:solidFill>
                <a:latin typeface="Avenir Next LT Pro" panose="020B0504020202020204" pitchFamily="34" charset="0"/>
              </a:rPr>
              <a:t>Discipulado não é um programa da igreja — é a própria missão da igreja. Por isso, compreendê-lo em profundidade é indispensável para cumprir essa missão.</a:t>
            </a:r>
          </a:p>
        </p:txBody>
      </p:sp>
    </p:spTree>
    <p:extLst>
      <p:ext uri="{BB962C8B-B14F-4D97-AF65-F5344CB8AC3E}">
        <p14:creationId xmlns:p14="http://schemas.microsoft.com/office/powerpoint/2010/main" val="2555110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59C1C-C97A-6049-0A39-D5CFF0536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26F21-C67F-1663-9F6D-872AA9F7A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>
                <a:solidFill>
                  <a:srgbClr val="92D050"/>
                </a:solidFill>
                <a:latin typeface="Avenir Next LT Pro" panose="020B0504020202020204" pitchFamily="34" charset="0"/>
              </a:rPr>
              <a:t>Busque profundidade na questão.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475701-BB6F-4390-406D-37D0B7DED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Livros que nos ajudam no aprofundamento:</a:t>
            </a:r>
          </a:p>
          <a:p>
            <a:pPr marL="0" indent="0">
              <a:buNone/>
            </a:pPr>
            <a:endParaRPr lang="pt-BR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5" name="Imagem 4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5CD13D38-C827-EF06-3618-6909A7E54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459" y="2627889"/>
            <a:ext cx="2353356" cy="3549074"/>
          </a:xfrm>
          <a:prstGeom prst="rect">
            <a:avLst/>
          </a:prstGeom>
        </p:spPr>
      </p:pic>
      <p:pic>
        <p:nvPicPr>
          <p:cNvPr id="9" name="Imagem 8" descr="Desenho de uma loja&#10;&#10;Descrição gerada automaticamente com confiança baixa">
            <a:extLst>
              <a:ext uri="{FF2B5EF4-FFF2-40B4-BE49-F238E27FC236}">
                <a16:creationId xmlns:a16="http://schemas.microsoft.com/office/drawing/2014/main" id="{35E35EDE-FBB9-849F-59DC-B255E90C2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96" y="2627889"/>
            <a:ext cx="2472388" cy="354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52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B6672-B259-3864-C109-1181E52C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CDA81-8854-C654-A07E-F8CEF61D7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Igreja Simples.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20B5B4-09C0-2A14-AF00-42CB43AB8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FFFF00"/>
                </a:solidFill>
                <a:latin typeface="Avenir Next LT Pro" panose="020B0504020202020204" pitchFamily="34" charset="0"/>
              </a:rPr>
              <a:t>Sobre o livro.</a:t>
            </a:r>
          </a:p>
          <a:p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Autores: </a:t>
            </a:r>
            <a:r>
              <a:rPr lang="de-DE" dirty="0">
                <a:solidFill>
                  <a:schemeClr val="bg1"/>
                </a:solidFill>
                <a:latin typeface="Avenir Next LT Pro" panose="020B0504020202020204" pitchFamily="34" charset="0"/>
              </a:rPr>
              <a:t>Eric Geiger, Thom S. Reiner.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Pesquisa de 20 anos sobre a temática: </a:t>
            </a: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Por que algumas igrejas crescem e resistem aos desafios do tempo e outras não?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Descobriram: </a:t>
            </a: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As igrejas fortes são simples. São comunidades que fazem menos, mas o que fazem está conectado a missão dada por Jesus. (Discipulado) </a:t>
            </a:r>
          </a:p>
          <a:p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A9096C51-C311-8535-F741-014BE65E8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257" y="603233"/>
            <a:ext cx="1712388" cy="25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86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0A407-6068-6F57-4557-56B75A409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BB75C-7E1F-643E-95DF-012091161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059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Marcas das igrejas vibrantes.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DCF9ED-7483-362F-2E86-D097AB79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8"/>
            <a:ext cx="10515600" cy="52799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t-BR" b="1" dirty="0">
              <a:solidFill>
                <a:srgbClr val="FFFF00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4400" b="1" dirty="0">
                <a:solidFill>
                  <a:srgbClr val="FFFF00"/>
                </a:solidFill>
                <a:latin typeface="Avenir Next LT Pro" panose="020B0504020202020204" pitchFamily="34" charset="0"/>
              </a:rPr>
              <a:t>Quatro Marcas:</a:t>
            </a:r>
            <a:endParaRPr lang="pt-BR" sz="4000" b="1" dirty="0">
              <a:solidFill>
                <a:srgbClr val="FFFF00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1. Clareza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Saber para onde estamos indo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2. Movimento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Transformar intenção em processo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3. Alinhamento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Todos caminhando na mesma direção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4. Foco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Dizer não para proteger o essencial</a:t>
            </a: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8FFFD11A-4B63-D9EE-7DE4-E80D0317F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982" y="4996944"/>
            <a:ext cx="1024230" cy="15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1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20452-DD2F-BD2E-BA1E-31932BEB2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80026-1FA4-C298-A556-090B4D787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Marcas das igrejas vibrantes.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D7FE19-4944-24B2-D58B-357474B57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Elas têm um processo de discipulado simples. </a:t>
            </a: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São igrejas que tem clareza da missão e toda a congregação se organiza a partir da missão de Deus.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As igrejas simples desenvolveram processos para amadurecer as pessoas e torná-las discipulas de Cristo.</a:t>
            </a: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9661B9A5-C22A-87F0-F22A-236CE96EF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745" y="5132411"/>
            <a:ext cx="902110" cy="136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97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512C7-E765-A1B9-9612-14D19B577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A105F-A3EB-F2F2-1EE4-929F656A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Marcas das igrejas vibrantes.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17AED-C726-F1A2-E1C2-7A3EBB783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Para se ter uma Igreja Simples </a:t>
            </a:r>
            <a:r>
              <a:rPr lang="pt-BR" sz="4000" b="1" u="sng" dirty="0">
                <a:solidFill>
                  <a:schemeClr val="bg1"/>
                </a:solidFill>
                <a:latin typeface="Avenir Next LT Pro" panose="020B0504020202020204" pitchFamily="34" charset="0"/>
              </a:rPr>
              <a:t>os líderes </a:t>
            </a: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precisam garantir que tudo que a igreja faz, forma um conjunto de ações para produzir mudança de vida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. Eles precisam preparar um processo simples que mantém tudo junto, um processo simples que leva as pessoas à maturidade espiritual.</a:t>
            </a: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C4116DEA-399D-F8E4-4200-3B05D0D31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917" y="5136410"/>
            <a:ext cx="1017935" cy="153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17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1BEBA-5D73-2363-4DB8-4826237F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453F86-FF23-A82F-05BD-D78EB748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Marcas das igrejas vibrantes.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3FBC89-DFE3-4EC7-646E-DB24EE338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9806"/>
            <a:ext cx="10515600" cy="4723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Imagine uma igreja </a:t>
            </a:r>
            <a:r>
              <a:rPr lang="pt-BR" sz="4400" dirty="0">
                <a:solidFill>
                  <a:schemeClr val="bg1"/>
                </a:solidFill>
                <a:latin typeface="Avenir Next LT Pro" panose="020B0504020202020204" pitchFamily="34" charset="0"/>
              </a:rPr>
              <a:t>na qual você como líder pode articular claramente a formação de uma pessoa que começa a caminhada cristã e, com o passar do tempo, se torna um seguidor maduro de Cristo. </a:t>
            </a: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305F4A51-8918-DF4B-A20D-AEB9EA30A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58" y="5036855"/>
            <a:ext cx="1017935" cy="153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8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90B93-8532-FFC1-FDE9-94ED20B89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1C9B8-ECCD-C77D-1BDA-29969A87E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Marcas das igrejas decadentes.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5C305D-0055-FEFE-EC49-D9E5BFB5F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Por outro lado, Igrejas Complexas estão anêmicas e com dificuldades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. Igrejas sem um processo ou com processos complicados de fazer discípulos estão patinando. Como regra geral, igrejas pesadas e complexas não são vivas. Nossa pesquisa mostra que essas igrejas não estão crescendo. </a:t>
            </a: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Infelizmente, a igreja ocupada e cheia de atividades é o padrão. </a:t>
            </a: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617931C9-7307-58C4-6B2A-01EC49AD9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420" y="5146242"/>
            <a:ext cx="1017935" cy="153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58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F5437-2CBC-72C9-BCEA-21D7EB6AC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5D380-B9D1-9C9B-6C5D-C69EB605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5"/>
            </a:pPr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Marcas das igrejas decadentes.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34B567-CEAE-1C31-C3C4-8B6380AF4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acúmulo de coisas pode fazer parecer que está tudo bem.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O excesso de atividade é um ótimo disfarce para a falta de vida. A complexidade é uma grande desculpa. Às vezes as igrejas podem ser como caixões “top de linha”.</a:t>
            </a: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C43799F5-FD81-566D-7787-62F5208C1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832" y="4957737"/>
            <a:ext cx="1017935" cy="153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32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64A95-37EA-F6F1-EFF9-0159C3870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09A1A3-B4BC-75B8-93B9-919C96809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412954"/>
            <a:ext cx="11501283" cy="64450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Josué Campanhã</a:t>
            </a:r>
          </a:p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Muita gente imagina que calendário de atividades é planejamento, e ainda chama isso de planejamento estratégico. A única estratégia que existe quando uma igreja monta um calendário com essa perspectiva é a de tentar manter os membros ocupados o tempo todo, e assim, não terão oportunidade de refletir sobre a superficialidade da sua vida espiritual, a falta de conteúdo do professor da escola dominical, ou até mesmo a falta de base bíblica dos sermões do pastor.</a:t>
            </a:r>
          </a:p>
        </p:txBody>
      </p:sp>
    </p:spTree>
    <p:extLst>
      <p:ext uri="{BB962C8B-B14F-4D97-AF65-F5344CB8AC3E}">
        <p14:creationId xmlns:p14="http://schemas.microsoft.com/office/powerpoint/2010/main" val="3777211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175F3-D0BF-4337-262C-5F02E8EA3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8143B-057E-B4FB-FE6C-C5D1CC423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6. Marcas das igrejas decadentes.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D23414-448B-B568-7638-951399A92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desabafo de um líder de uma Igreja Complexa: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“o projeto confirmou uma realidade que eu demorei em admitir: não estamos percebendo a transformação espiritual na vida das pessoas. Ficamos satisfeitos em estar ocupados”.</a:t>
            </a:r>
          </a:p>
        </p:txBody>
      </p:sp>
      <p:pic>
        <p:nvPicPr>
          <p:cNvPr id="4" name="Imagem 3" descr="Placa branca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871B9D59-FA76-18FF-73F1-66B2E49A3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88" y="5146243"/>
            <a:ext cx="1017935" cy="153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10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DF1EF-FCD5-E03E-0707-9F72C514D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5E271-17D2-6BA5-B138-65E18E50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 Treliça e a Videira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0857E9-C402-393E-24BE-FD0D04023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rgbClr val="FFFF00"/>
                </a:solidFill>
                <a:latin typeface="Avenir Next LT Pro" panose="020B0504020202020204" pitchFamily="34" charset="0"/>
              </a:rPr>
              <a:t>Sobre o livro.</a:t>
            </a:r>
          </a:p>
          <a:p>
            <a:endParaRPr lang="pt-BR" sz="4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Autores: </a:t>
            </a:r>
            <a:r>
              <a:rPr lang="de-DE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Colin Marshal e Tony Payne</a:t>
            </a: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Tema central: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Discipulado e crescimento saudável da igreja</a:t>
            </a:r>
          </a:p>
        </p:txBody>
      </p:sp>
      <p:pic>
        <p:nvPicPr>
          <p:cNvPr id="5" name="Imagem 4" descr="Desenho de uma loja&#10;&#10;Descrição gerada automaticamente com confiança baixa">
            <a:extLst>
              <a:ext uri="{FF2B5EF4-FFF2-40B4-BE49-F238E27FC236}">
                <a16:creationId xmlns:a16="http://schemas.microsoft.com/office/drawing/2014/main" id="{BF68B0C0-7F83-0223-1F14-C390A1998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035" y="5289755"/>
            <a:ext cx="979529" cy="140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34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E803B-E1E3-54BC-8B03-72DB3BF0C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4920CE-ED6A-B644-346F-4BA0C9F70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373626"/>
            <a:ext cx="10773697" cy="6276788"/>
          </a:xfrm>
        </p:spPr>
        <p:txBody>
          <a:bodyPr>
            <a:normAutofit lnSpcReduction="10000"/>
          </a:bodyPr>
          <a:lstStyle/>
          <a:p>
            <a:pPr marL="742950" indent="-742950">
              <a:buAutoNum type="arabicPeriod"/>
            </a:pPr>
            <a:r>
              <a:rPr lang="pt-BR" sz="40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Ideia principal do livro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livro apresenta uma distinção simples, mas profunda: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3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Treliça:</a:t>
            </a:r>
            <a:r>
              <a:rPr lang="pt-BR" sz="3000" dirty="0">
                <a:solidFill>
                  <a:schemeClr val="bg1"/>
                </a:solidFill>
                <a:latin typeface="Avenir Next LT Pro" panose="020B0504020202020204" pitchFamily="34" charset="0"/>
              </a:rPr>
              <a:t> estruturas, organização, programas, eventos </a:t>
            </a:r>
          </a:p>
          <a:p>
            <a:r>
              <a:rPr lang="pt-BR" sz="3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Videira:</a:t>
            </a:r>
            <a:r>
              <a:rPr lang="pt-BR" sz="3000" dirty="0">
                <a:solidFill>
                  <a:schemeClr val="bg1"/>
                </a:solidFill>
                <a:latin typeface="Avenir Next LT Pro" panose="020B0504020202020204" pitchFamily="34" charset="0"/>
              </a:rPr>
              <a:t> pessoas sendo transformadas pelo evangelho 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 tese central:</a:t>
            </a:r>
            <a:br>
              <a:rPr lang="pt-BR" sz="3000" dirty="0">
                <a:solidFill>
                  <a:schemeClr val="bg1"/>
                </a:solidFill>
                <a:latin typeface="Avenir Next LT Pro" panose="020B0504020202020204" pitchFamily="34" charset="0"/>
              </a:rPr>
            </a:br>
            <a:r>
              <a:rPr lang="pt-BR" sz="3000" dirty="0">
                <a:solidFill>
                  <a:schemeClr val="bg1"/>
                </a:solidFill>
                <a:latin typeface="Avenir Next LT Pro" panose="020B0504020202020204" pitchFamily="34" charset="0"/>
              </a:rPr>
              <a:t>A igreja cresce de forma saudável quando prioriza o crescimento da </a:t>
            </a:r>
            <a:r>
              <a:rPr lang="pt-BR" sz="3000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videira</a:t>
            </a:r>
            <a:r>
              <a:rPr lang="pt-BR" sz="3000" dirty="0">
                <a:solidFill>
                  <a:schemeClr val="bg1"/>
                </a:solidFill>
                <a:latin typeface="Avenir Next LT Pro" panose="020B0504020202020204" pitchFamily="34" charset="0"/>
              </a:rPr>
              <a:t> (vidas transformadas), e não apenas a </a:t>
            </a:r>
            <a:r>
              <a:rPr lang="pt-BR" sz="3000" i="1" dirty="0">
                <a:solidFill>
                  <a:schemeClr val="bg1"/>
                </a:solidFill>
                <a:latin typeface="Avenir Next LT Pro" panose="020B0504020202020204" pitchFamily="34" charset="0"/>
              </a:rPr>
              <a:t>treliça</a:t>
            </a:r>
            <a:r>
              <a:rPr lang="pt-BR" sz="3000" dirty="0">
                <a:solidFill>
                  <a:schemeClr val="bg1"/>
                </a:solidFill>
                <a:latin typeface="Avenir Next LT Pro" panose="020B0504020202020204" pitchFamily="34" charset="0"/>
              </a:rPr>
              <a:t> (estrutura).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7" name="Imagem 6" descr="Desenho de uma loja&#10;&#10;Descrição gerada automaticamente com confiança baixa">
            <a:extLst>
              <a:ext uri="{FF2B5EF4-FFF2-40B4-BE49-F238E27FC236}">
                <a16:creationId xmlns:a16="http://schemas.microsoft.com/office/drawing/2014/main" id="{FA89D7B1-6E39-2B63-1B8B-4FC5F713A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562" y="207586"/>
            <a:ext cx="971848" cy="139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56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2C094-5AF2-2F0F-F241-1E762068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7116AE-054C-ED35-A4FE-F72C68C79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373626"/>
            <a:ext cx="10773697" cy="6276788"/>
          </a:xfrm>
        </p:spPr>
        <p:txBody>
          <a:bodyPr>
            <a:normAutofit fontScale="77500" lnSpcReduction="20000"/>
          </a:bodyPr>
          <a:lstStyle/>
          <a:p>
            <a:r>
              <a:rPr lang="pt-BR" sz="36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 problema que o livro denuncia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Muitas igrejas inverteram as prioridades.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Investem muito em:                                                    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programas 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estruturas 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organização 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agendas cheias 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Mas investem pouco em: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formar discípulos 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acompanhar pessoas 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desenvolver maturidade espiritual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7" name="Imagem 6" descr="Desenho de uma loja&#10;&#10;Descrição gerada automaticamente com confiança baixa">
            <a:extLst>
              <a:ext uri="{FF2B5EF4-FFF2-40B4-BE49-F238E27FC236}">
                <a16:creationId xmlns:a16="http://schemas.microsoft.com/office/drawing/2014/main" id="{D1792A73-AC87-BC36-EA1B-FD3D4B60C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452" y="5325914"/>
            <a:ext cx="922685" cy="13245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F7CFBDA-8C51-6EFB-80EF-60B5374B88B7}"/>
              </a:ext>
            </a:extLst>
          </p:cNvPr>
          <p:cNvSpPr txBox="1"/>
          <p:nvPr/>
        </p:nvSpPr>
        <p:spPr>
          <a:xfrm>
            <a:off x="6787945" y="1992961"/>
            <a:ext cx="50992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resultado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Muito movimento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Muita atividade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Muitas agendas</a:t>
            </a:r>
          </a:p>
          <a:p>
            <a:r>
              <a:rPr lang="pt-BR" sz="2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Mas:</a:t>
            </a:r>
          </a:p>
          <a:p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pouca transformação real </a:t>
            </a:r>
          </a:p>
          <a:p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pouca maturidade </a:t>
            </a:r>
          </a:p>
          <a:p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pouco discipulado intencional</a:t>
            </a:r>
          </a:p>
        </p:txBody>
      </p:sp>
    </p:spTree>
    <p:extLst>
      <p:ext uri="{BB962C8B-B14F-4D97-AF65-F5344CB8AC3E}">
        <p14:creationId xmlns:p14="http://schemas.microsoft.com/office/powerpoint/2010/main" val="3905930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8A3BA-1231-C842-7EAC-B39FEA75E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928AA6-6BD4-D4DC-B43B-4457EC674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53" y="373626"/>
            <a:ext cx="11216148" cy="6276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   3. Proposta do livro</a:t>
            </a:r>
          </a:p>
          <a:p>
            <a:pPr marL="0" indent="0">
              <a:buNone/>
            </a:pPr>
            <a:endParaRPr lang="pt-BR" sz="2000" b="1" dirty="0">
              <a:solidFill>
                <a:srgbClr val="92D050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40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    </a:t>
            </a: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Mudar o foco de: </a:t>
            </a:r>
          </a:p>
          <a:p>
            <a:pPr marL="0" indent="0">
              <a:buNone/>
            </a:pPr>
            <a:endParaRPr lang="pt-BR" sz="3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pt-BR" sz="2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De manutenção de estruturas</a:t>
            </a:r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</a:p>
          <a:p>
            <a:pPr lvl="1"/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Para </a:t>
            </a:r>
            <a:r>
              <a:rPr lang="pt-BR" sz="2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formação de pessoas</a:t>
            </a:r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 </a:t>
            </a:r>
          </a:p>
          <a:p>
            <a:pPr marL="457200" lvl="1" indent="0">
              <a:buNone/>
            </a:pPr>
            <a:endParaRPr lang="pt-BR" sz="2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457200" lvl="1" indent="0">
              <a:buNone/>
            </a:pPr>
            <a:r>
              <a:rPr lang="pt-BR" sz="32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livro chama a igreja:</a:t>
            </a:r>
          </a:p>
          <a:p>
            <a:pPr lvl="1"/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Investir mais em relacionamentos intencionais.</a:t>
            </a:r>
          </a:p>
          <a:p>
            <a:pPr lvl="1"/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Formar discípulos que fazem discípulos.</a:t>
            </a:r>
          </a:p>
          <a:p>
            <a:pPr lvl="1"/>
            <a:r>
              <a:rPr lang="pt-BR" sz="2800" dirty="0">
                <a:solidFill>
                  <a:schemeClr val="bg1"/>
                </a:solidFill>
                <a:latin typeface="Avenir Next LT Pro" panose="020B0504020202020204" pitchFamily="34" charset="0"/>
              </a:rPr>
              <a:t>Priorizar o evangelho sendo transmitido de pessoa para pessoa.</a:t>
            </a:r>
          </a:p>
        </p:txBody>
      </p:sp>
      <p:pic>
        <p:nvPicPr>
          <p:cNvPr id="7" name="Imagem 6" descr="Desenho de uma loja&#10;&#10;Descrição gerada automaticamente com confiança baixa">
            <a:extLst>
              <a:ext uri="{FF2B5EF4-FFF2-40B4-BE49-F238E27FC236}">
                <a16:creationId xmlns:a16="http://schemas.microsoft.com/office/drawing/2014/main" id="{CE7EEA9A-A36D-19EF-A368-E03823545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626" y="5324590"/>
            <a:ext cx="923607" cy="132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95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84C41-1A99-0EE2-A902-F18832721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6B4E52-E498-2DF5-844A-427EB8E54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42" y="560438"/>
            <a:ext cx="7569433" cy="6006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Ênfase importante do livro: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 igreja cresce quando as pessoas crescem. </a:t>
            </a:r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Não podemos limitar o conceito de crescimento apenas a números.</a:t>
            </a: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Nosso alvo </a:t>
            </a:r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é ajudar os discípulos de Jesus a se tornarem cada vez mais parecidos com Ele. Assim, alcançarão o verdadeiro alvo da fé.</a:t>
            </a:r>
          </a:p>
        </p:txBody>
      </p:sp>
      <p:pic>
        <p:nvPicPr>
          <p:cNvPr id="7" name="Imagem 6" descr="Desenho de uma loja&#10;&#10;Descrição gerada automaticamente com confiança baixa">
            <a:extLst>
              <a:ext uri="{FF2B5EF4-FFF2-40B4-BE49-F238E27FC236}">
                <a16:creationId xmlns:a16="http://schemas.microsoft.com/office/drawing/2014/main" id="{7E59E9E9-D231-01FE-295C-EE7DE75F7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174" y="1967501"/>
            <a:ext cx="2231922" cy="37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7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F803B-DA04-1C03-0CB3-480C599C0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92DDEE-6361-2EC9-DB04-E4D9B68E9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1" y="825909"/>
            <a:ext cx="11120283" cy="5380549"/>
          </a:xfrm>
        </p:spPr>
        <p:txBody>
          <a:bodyPr>
            <a:normAutofit fontScale="92500"/>
          </a:bodyPr>
          <a:lstStyle/>
          <a:p>
            <a:pPr marL="1371600" indent="-1371600">
              <a:buFont typeface="+mj-lt"/>
              <a:buAutoNum type="arabicPeriod" startAt="2"/>
            </a:pPr>
            <a:r>
              <a:rPr lang="pt-BR" sz="86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Como desenvolver caminhos práticos para o discipulado na igreja local.</a:t>
            </a:r>
          </a:p>
          <a:p>
            <a:pPr marL="0" indent="0">
              <a:buNone/>
            </a:pPr>
            <a:endParaRPr lang="pt-BR" sz="8800" b="1" dirty="0">
              <a:solidFill>
                <a:srgbClr val="92D050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17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0E0E0A-F85D-BF65-7010-1FF35E016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58" y="2251587"/>
            <a:ext cx="11164186" cy="392537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t-BR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Preparando a igreja.</a:t>
            </a:r>
          </a:p>
          <a:p>
            <a:pPr marL="514350" indent="-514350">
              <a:buAutoNum type="arabicPeriod"/>
            </a:pPr>
            <a:endParaRPr lang="pt-BR" sz="54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514350" indent="-514350">
              <a:buAutoNum type="arabicPeriod"/>
            </a:pPr>
            <a:r>
              <a:rPr lang="pt-BR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Organizando processos.</a:t>
            </a:r>
          </a:p>
          <a:p>
            <a:pPr marL="514350" indent="-514350">
              <a:buAutoNum type="arabicPeriod"/>
            </a:pPr>
            <a:endParaRPr lang="pt-BR" sz="44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CAC6F5C-861E-15B1-6DD0-B65E1BA4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8" y="365125"/>
            <a:ext cx="10779642" cy="1325563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Estrutura</a:t>
            </a:r>
          </a:p>
        </p:txBody>
      </p:sp>
    </p:spTree>
    <p:extLst>
      <p:ext uri="{BB962C8B-B14F-4D97-AF65-F5344CB8AC3E}">
        <p14:creationId xmlns:p14="http://schemas.microsoft.com/office/powerpoint/2010/main" val="1615307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8E216-931F-6691-71CA-604A138C7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D2B335-0E6A-3DC2-706E-E89353946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14" y="560438"/>
            <a:ext cx="11926186" cy="61254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Reflexão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discipulado não é um simples programa da igreja</a:t>
            </a: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; ele está profundamente relacionado à vida. </a:t>
            </a: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Em todo tempo estamos discipulando </a:t>
            </a: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— no trato com as pessoas, na convivência e até na própria liturgia da igreja. </a:t>
            </a:r>
          </a:p>
          <a:p>
            <a:pPr marL="0" indent="0">
              <a:lnSpc>
                <a:spcPct val="100000"/>
              </a:lnSpc>
              <a:buNone/>
            </a:pPr>
            <a:endParaRPr lang="pt-BR" sz="1050" u="sng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No entanto, </a:t>
            </a: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isso não significa que não precisamos de intencionalidade.</a:t>
            </a:r>
          </a:p>
          <a:p>
            <a:pPr marL="0" indent="0">
              <a:lnSpc>
                <a:spcPct val="100000"/>
              </a:lnSpc>
              <a:buNone/>
            </a:pPr>
            <a:endParaRPr lang="pt-BR" sz="105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“Jesus chamou seus discípulos e dedicou tempo à formação deles.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Portanto, desenvolver uma estratégia e organizar processos não é um meio essencial para o cumprimento da missão.”</a:t>
            </a:r>
          </a:p>
        </p:txBody>
      </p:sp>
    </p:spTree>
    <p:extLst>
      <p:ext uri="{BB962C8B-B14F-4D97-AF65-F5344CB8AC3E}">
        <p14:creationId xmlns:p14="http://schemas.microsoft.com/office/powerpoint/2010/main" val="2427894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9D9D-BEFD-A379-E95E-36C436F9C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65076B-846E-6B8E-8D4E-F8B6F8D63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35" y="2766218"/>
            <a:ext cx="10515600" cy="1325563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pt-BR" sz="72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Preparando a igreja</a:t>
            </a:r>
          </a:p>
        </p:txBody>
      </p:sp>
    </p:spTree>
    <p:extLst>
      <p:ext uri="{BB962C8B-B14F-4D97-AF65-F5344CB8AC3E}">
        <p14:creationId xmlns:p14="http://schemas.microsoft.com/office/powerpoint/2010/main" val="3803926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DD465-76F0-39B4-D1D1-AA9ABAE13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AF754-97E7-84B3-107E-4CE5BC65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Preparando a igreja.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A11572-83D4-1AAD-3252-9EFF1D754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Uma realidade:</a:t>
            </a:r>
          </a:p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Muitos foram gerados espiritualmente dentro de uma igreja estrutural, </a:t>
            </a: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 mudança de mentalidade não acontecera de forma imediata.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Com empatia e amor, devemos trabalhar o desenvolvimento de uma nova mentalidade com a igreja local.</a:t>
            </a:r>
          </a:p>
        </p:txBody>
      </p:sp>
    </p:spTree>
    <p:extLst>
      <p:ext uri="{BB962C8B-B14F-4D97-AF65-F5344CB8AC3E}">
        <p14:creationId xmlns:p14="http://schemas.microsoft.com/office/powerpoint/2010/main" val="2819469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8CBD9-BC81-0E0A-0BB1-B5B8BCF3D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20E594-7793-7EE2-D5DC-8997C6BB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Preparando a igreja. </a:t>
            </a: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(Como?)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5DF154-EE1D-B830-9544-9DF28CAB4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9673"/>
            <a:ext cx="10515600" cy="3997289"/>
          </a:xfrm>
        </p:spPr>
        <p:txBody>
          <a:bodyPr>
            <a:no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Ore –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Tudo começa com Deus.</a:t>
            </a:r>
          </a:p>
          <a:p>
            <a:pPr marL="0" indent="0">
              <a:buNone/>
            </a:pPr>
            <a:endParaRPr lang="pt-BR" sz="4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Converse –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Fale com as pessoas.</a:t>
            </a:r>
          </a:p>
          <a:p>
            <a:endParaRPr lang="pt-BR" sz="4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Ensine. </a:t>
            </a:r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(Pregações, séries, estudos...)</a:t>
            </a:r>
          </a:p>
          <a:p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625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BC282-C134-4DBD-8D76-863A3379D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2D37B-6C3B-AB41-72ED-BD4867F3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2" y="2732569"/>
            <a:ext cx="12769703" cy="1158948"/>
          </a:xfrm>
        </p:spPr>
        <p:txBody>
          <a:bodyPr>
            <a:normAutofit/>
          </a:bodyPr>
          <a:lstStyle/>
          <a:p>
            <a:r>
              <a:rPr lang="pt-BR" sz="66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</a:t>
            </a:r>
          </a:p>
        </p:txBody>
      </p:sp>
    </p:spTree>
    <p:extLst>
      <p:ext uri="{BB962C8B-B14F-4D97-AF65-F5344CB8AC3E}">
        <p14:creationId xmlns:p14="http://schemas.microsoft.com/office/powerpoint/2010/main" val="1830116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BB430-1621-EA93-07A9-606BE8865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A12227-DF8A-743A-4A95-6076A1947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"/>
            <a:ext cx="10971029" cy="1158948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6A2F3E-6A5B-B5F3-2DB2-14CA7CA8C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03497"/>
            <a:ext cx="11366205" cy="5089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Existem duas formas de pensar a igreja: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eventos ou processos.</a:t>
            </a: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Obs.: </a:t>
            </a:r>
            <a:r>
              <a:rPr lang="pt-BR" sz="3200" dirty="0">
                <a:solidFill>
                  <a:schemeClr val="bg1"/>
                </a:solidFill>
                <a:latin typeface="Avenir Next LT Pro" panose="020B0504020202020204" pitchFamily="34" charset="0"/>
              </a:rPr>
              <a:t>A visão muda a medida do sucesso.</a:t>
            </a:r>
          </a:p>
          <a:p>
            <a:pPr marL="0" indent="0">
              <a:buNone/>
            </a:pPr>
            <a:endParaRPr lang="pt-BR" sz="4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Nosso alvo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é encontrar caminhos para estruturar processos na igreja local.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02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1D27-8F34-07AB-1610-3DB9B1208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A91ED-14CC-F248-8A91-2B8D4B2DB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"/>
            <a:ext cx="10971029" cy="1158948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21C339-0F9F-482E-DCEB-4070E364A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612489"/>
            <a:ext cx="11366777" cy="5029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Observação:</a:t>
            </a:r>
          </a:p>
          <a:p>
            <a:pPr marL="0" indent="0">
              <a:buNone/>
            </a:pPr>
            <a:r>
              <a:rPr lang="pt-BR" sz="4400" dirty="0">
                <a:solidFill>
                  <a:schemeClr val="bg1"/>
                </a:solidFill>
                <a:latin typeface="Avenir Next LT Pro" panose="020B0504020202020204" pitchFamily="34" charset="0"/>
              </a:rPr>
              <a:t>“Seguindo a lógica de </a:t>
            </a: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 Treliça e a Videira</a:t>
            </a:r>
            <a:r>
              <a:rPr lang="pt-BR" sz="4400" dirty="0">
                <a:solidFill>
                  <a:schemeClr val="bg1"/>
                </a:solidFill>
                <a:latin typeface="Avenir Next LT Pro" panose="020B0504020202020204" pitchFamily="34" charset="0"/>
              </a:rPr>
              <a:t>, a igreja não deve organizar seu ministério apenas por</a:t>
            </a: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 faixas etárias</a:t>
            </a:r>
            <a:r>
              <a:rPr lang="pt-BR" sz="4400" dirty="0">
                <a:solidFill>
                  <a:schemeClr val="bg1"/>
                </a:solidFill>
                <a:latin typeface="Avenir Next LT Pro" panose="020B0504020202020204" pitchFamily="34" charset="0"/>
              </a:rPr>
              <a:t>, </a:t>
            </a: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mas a partir das pessoas</a:t>
            </a:r>
            <a:r>
              <a:rPr lang="pt-BR" sz="4400" dirty="0">
                <a:solidFill>
                  <a:schemeClr val="bg1"/>
                </a:solidFill>
                <a:latin typeface="Avenir Next LT Pro" panose="020B0504020202020204" pitchFamily="34" charset="0"/>
              </a:rPr>
              <a:t>, visando a fase espiritual e a maturidade de cada discípulo.”</a:t>
            </a:r>
          </a:p>
        </p:txBody>
      </p:sp>
    </p:spTree>
    <p:extLst>
      <p:ext uri="{BB962C8B-B14F-4D97-AF65-F5344CB8AC3E}">
        <p14:creationId xmlns:p14="http://schemas.microsoft.com/office/powerpoint/2010/main" val="40553522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EDBA2-A45D-84D1-412F-F66920CC8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A6AC7-120B-0B09-1E6F-C54678132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"/>
            <a:ext cx="10971029" cy="1158948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F07312-89A0-B122-FF55-1963C8921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2" y="1612489"/>
            <a:ext cx="8033642" cy="5029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dirty="0">
                <a:solidFill>
                  <a:schemeClr val="bg1"/>
                </a:solidFill>
                <a:latin typeface="Avenir Next LT Pro" panose="020B0504020202020204" pitchFamily="34" charset="0"/>
              </a:rPr>
              <a:t>“Quando os relacionamentos se baseiam apenas em afinidade, eles permanecem confortáveis; quando se baseiam no evangelho, tornam-se transformadores.”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C3B0555-9814-C55B-2FB6-C46B0F52C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793" y="1765520"/>
            <a:ext cx="2217973" cy="332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78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A36F7-A258-A353-228D-5AA75092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65801-1EAF-CBC4-5E09-5A1A2A02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"/>
            <a:ext cx="10971029" cy="1158948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639340-64DB-02BB-8E76-845D24E33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903227"/>
            <a:ext cx="10971029" cy="43557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Questão: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Em quem devemos pensar no processo de discipulado e maturidade?</a:t>
            </a:r>
          </a:p>
          <a:p>
            <a:pPr marL="0" indent="0">
              <a:buNone/>
            </a:pPr>
            <a:endParaRPr lang="pt-BR" sz="4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 propósito: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 Enxergarmos as pessoas em nossas comunidades e encontrarmos caminhos para levá-las à maturidade em Cristo.</a:t>
            </a:r>
          </a:p>
        </p:txBody>
      </p:sp>
    </p:spTree>
    <p:extLst>
      <p:ext uri="{BB962C8B-B14F-4D97-AF65-F5344CB8AC3E}">
        <p14:creationId xmlns:p14="http://schemas.microsoft.com/office/powerpoint/2010/main" val="4018490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C176D-B285-1046-589E-9655F670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90B35-18CD-F88C-8085-14133BB71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16957"/>
            <a:ext cx="10971029" cy="1041991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EA6169-D8A0-2FF3-D20A-8DF36C578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658679"/>
            <a:ext cx="11515063" cy="4933506"/>
          </a:xfrm>
        </p:spPr>
        <p:txBody>
          <a:bodyPr>
            <a:noAutofit/>
          </a:bodyPr>
          <a:lstStyle/>
          <a:p>
            <a:pPr marL="742950" indent="-742950">
              <a:buAutoNum type="alphaLcPeriod"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Pessoas no início da jornada</a:t>
            </a:r>
          </a:p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Toda comunidade local precisa estar preparada para conduzir pessoas nos primeiros passos da fé. Esse espaço visa </a:t>
            </a: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ensinar as bases da fé cristã e das doutrinas bíblicas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, levando a pessoa a assumir um compromisso público com Jesus por meio do batismo.</a:t>
            </a:r>
          </a:p>
        </p:txBody>
      </p:sp>
    </p:spTree>
    <p:extLst>
      <p:ext uri="{BB962C8B-B14F-4D97-AF65-F5344CB8AC3E}">
        <p14:creationId xmlns:p14="http://schemas.microsoft.com/office/powerpoint/2010/main" val="1849587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F3621-12D9-3DDF-A830-08FAC829F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B2E7C-4ABF-F5D0-EB7E-C627749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265815"/>
            <a:ext cx="10971029" cy="893134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5E35B1-3C2C-D6AA-4921-332CDCB76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892595"/>
            <a:ext cx="11515063" cy="46995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b. Membros de outras instituições </a:t>
            </a:r>
          </a:p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Desejamos ver novos membros chegando em nossas comunidades, </a:t>
            </a: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mas não pensamos como receberemos </a:t>
            </a: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e conduziremos a maturidade caso elas venham. </a:t>
            </a:r>
          </a:p>
        </p:txBody>
      </p:sp>
    </p:spTree>
    <p:extLst>
      <p:ext uri="{BB962C8B-B14F-4D97-AF65-F5344CB8AC3E}">
        <p14:creationId xmlns:p14="http://schemas.microsoft.com/office/powerpoint/2010/main" val="3501188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71861-ADDE-D5B3-5B58-5F91D7116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44635-8F5C-D3CC-BEE1-601530465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59487"/>
            <a:ext cx="10971029" cy="999461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CB9E95-89A0-09C2-FD70-3D5B2420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446028"/>
            <a:ext cx="9005779" cy="5146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Material para esse processo</a:t>
            </a:r>
          </a:p>
          <a:p>
            <a:pPr marL="0" indent="0">
              <a:buNone/>
            </a:pPr>
            <a:endParaRPr lang="pt-BR" sz="4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Espaço Reservado para Conteúdo 4" descr="Linha do tempo">
            <a:extLst>
              <a:ext uri="{FF2B5EF4-FFF2-40B4-BE49-F238E27FC236}">
                <a16:creationId xmlns:a16="http://schemas.microsoft.com/office/drawing/2014/main" id="{2F5C51A4-9E6F-C576-3B3B-F525511CB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6" b="23405"/>
          <a:stretch/>
        </p:blipFill>
        <p:spPr>
          <a:xfrm>
            <a:off x="489095" y="2541181"/>
            <a:ext cx="7507473" cy="36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41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4E67E-CED2-154A-2329-2AED25445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20919-F24D-6213-5792-3F93353B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265815"/>
            <a:ext cx="10971029" cy="893134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F252C9-BF4C-98D1-011A-46500E14C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552354"/>
            <a:ext cx="11515063" cy="50398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c. Novos membros de outras IAPs</a:t>
            </a:r>
          </a:p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Avenir Next LT Pro" panose="020B0504020202020204" pitchFamily="34" charset="0"/>
              </a:rPr>
              <a:t>É fundamental que novos membros, mesmo sendo da mesma instituição, passem por um processo intencional de alinhamento de visão e missão.</a:t>
            </a:r>
          </a:p>
          <a:p>
            <a:pPr marL="0" indent="0">
              <a:buNone/>
            </a:pPr>
            <a:endParaRPr lang="pt-BR" sz="9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Avenir Next LT Pro" panose="020B0504020202020204" pitchFamily="34" charset="0"/>
              </a:rPr>
              <a:t>Igrejas saudáveis e revitalizadas naturalmente atraem pessoas de outras comunidades — </a:t>
            </a:r>
            <a:r>
              <a:rPr lang="pt-BR" sz="32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mas atração não significa alinhamento.</a:t>
            </a:r>
          </a:p>
          <a:p>
            <a:pPr marL="0" indent="0">
              <a:buNone/>
            </a:pPr>
            <a:endParaRPr lang="pt-BR" sz="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200" dirty="0">
                <a:solidFill>
                  <a:schemeClr val="bg1"/>
                </a:solidFill>
                <a:latin typeface="Avenir Next LT Pro" panose="020B0504020202020204" pitchFamily="34" charset="0"/>
              </a:rPr>
              <a:t>O discipulado, portanto, não é apenas formação — </a:t>
            </a:r>
            <a:r>
              <a:rPr lang="pt-BR" sz="32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é proteção para o futuro da igreja.</a:t>
            </a:r>
          </a:p>
        </p:txBody>
      </p:sp>
    </p:spTree>
    <p:extLst>
      <p:ext uri="{BB962C8B-B14F-4D97-AF65-F5344CB8AC3E}">
        <p14:creationId xmlns:p14="http://schemas.microsoft.com/office/powerpoint/2010/main" val="34172848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75AE2-B0A6-FFDA-BF58-7D868F552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BA11F-F8C2-74FD-3E80-CF0004B0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59487"/>
            <a:ext cx="10971029" cy="999461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7234FD-89CC-BF49-6D14-8818DEE40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605516"/>
            <a:ext cx="10971029" cy="4986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Material para esse processo</a:t>
            </a:r>
            <a:endParaRPr lang="pt-BR" sz="32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Nesse contexto, podemos desenvolver um material específico no qual a visão e a missão da igreja sejam ensinadas de forma clara, bíblica e intencional.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Esse material deve ajudar o novo membro a compreender:</a:t>
            </a:r>
          </a:p>
          <a:p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somos como igreja </a:t>
            </a:r>
          </a:p>
          <a:p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para onde estamos caminhando </a:t>
            </a:r>
          </a:p>
          <a:p>
            <a:r>
              <a:rPr lang="pt-BR" dirty="0">
                <a:solidFill>
                  <a:schemeClr val="bg1"/>
                </a:solidFill>
                <a:latin typeface="Avenir Next LT Pro" panose="020B0504020202020204" pitchFamily="34" charset="0"/>
              </a:rPr>
              <a:t>e qual é o seu papel dentro da missão</a:t>
            </a:r>
          </a:p>
          <a:p>
            <a:pPr marL="0" indent="0">
              <a:buNone/>
            </a:pPr>
            <a:endParaRPr lang="pt-BR" sz="44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0216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F04D9-3E61-18C7-5387-4C77B13F0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4CA3E-E3B3-0EF6-61B7-08C4BFED5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265815"/>
            <a:ext cx="10971029" cy="893134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0736BD-02EA-F0E7-E809-96409A833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892595"/>
            <a:ext cx="11515063" cy="46995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d. Líderes e membros da igreja</a:t>
            </a:r>
          </a:p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  <a:latin typeface="Avenir Next LT Pro" panose="020B0504020202020204" pitchFamily="34" charset="0"/>
              </a:rPr>
              <a:t>Muitos caminham e atuam sem nunca terem refletido profundamente sobre o propósito da vida cristã. Nesse contexto, a criação de grupos intencionais — voltados para refletir sobre o alvo da fé e as marcas dos seguidores de Jesus — pode gerar transformação real e consistente.</a:t>
            </a:r>
          </a:p>
        </p:txBody>
      </p:sp>
    </p:spTree>
    <p:extLst>
      <p:ext uri="{BB962C8B-B14F-4D97-AF65-F5344CB8AC3E}">
        <p14:creationId xmlns:p14="http://schemas.microsoft.com/office/powerpoint/2010/main" val="30850860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375C-753C-7944-537F-13E7C8FE6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B8307-2881-3BF7-3429-EFE31713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265815"/>
            <a:ext cx="10971029" cy="893134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r>
              <a:rPr lang="pt-BR" sz="31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Quem precisa ser discipulado?</a:t>
            </a: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98AC49-443A-410F-7351-DBAEABA90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84" y="1543665"/>
            <a:ext cx="11445549" cy="5048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Material para esse processo</a:t>
            </a:r>
          </a:p>
          <a:p>
            <a:pPr marL="0" indent="0">
              <a:buNone/>
            </a:pPr>
            <a:endParaRPr lang="pt-BR" sz="4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F5A5921-FB49-F565-B96A-5255C1638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93" y="2087159"/>
            <a:ext cx="4192337" cy="450502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BFF64B1-B403-090D-A655-F2795CE82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509"/>
            <a:ext cx="4678326" cy="467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273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EE173-A77A-3797-2CDB-6BA7E061A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F5F68-24E6-F15B-5A0B-7EAF75116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>
                <a:solidFill>
                  <a:srgbClr val="92D050"/>
                </a:solidFill>
                <a:latin typeface="Avenir Next LT Pro" panose="020B0504020202020204" pitchFamily="34" charset="0"/>
              </a:rPr>
              <a:t>Indicações de materiais de discipulado.</a:t>
            </a:r>
            <a:br>
              <a:rPr lang="pt-BR" b="1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endParaRPr lang="pt-BR" b="1">
              <a:solidFill>
                <a:srgbClr val="92D05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4DC838-37BE-E2B6-E7F1-749C8B14A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Observação final: </a:t>
            </a:r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O discipulado é algo continuo. O que estamos compartilhando são passos para o início de um processo de discipulado na igreja. Mas depois das bases já citadas como referência, o discipulado deve continuar a capacitar os discípulos nas diversas dimensões da vida. Áreas como: Família, trabalho, serviço, missão, enfim... Ele se estende por toda a vida.</a:t>
            </a:r>
          </a:p>
        </p:txBody>
      </p:sp>
    </p:spTree>
    <p:extLst>
      <p:ext uri="{BB962C8B-B14F-4D97-AF65-F5344CB8AC3E}">
        <p14:creationId xmlns:p14="http://schemas.microsoft.com/office/powerpoint/2010/main" val="2953753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477B0-A0B9-4653-6121-C9B75A134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3F77B-ACAC-E51C-BEF3-DEF5FA23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265815"/>
            <a:ext cx="10971029" cy="893134"/>
          </a:xfrm>
        </p:spPr>
        <p:txBody>
          <a:bodyPr>
            <a:normAutofit fontScale="90000"/>
          </a:bodyPr>
          <a:lstStyle/>
          <a:p>
            <a: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  <a:t>2. Organizando Processos.</a:t>
            </a:r>
            <a:br>
              <a:rPr lang="pt-BR" sz="4800" b="1" dirty="0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endParaRPr lang="pt-BR" sz="48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ACA81-479C-C7C0-A46C-BA82390B9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0" y="1376515"/>
            <a:ext cx="11515063" cy="5215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Compartilhando a experiência e os resultados</a:t>
            </a:r>
          </a:p>
          <a:p>
            <a:pPr marL="0" indent="0">
              <a:buNone/>
            </a:pPr>
            <a:endParaRPr lang="pt-BR" sz="36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Pessoas no processo (batismos)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Alinhamento de mentalidade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Conhecer melhor as pessoas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Aproximação intencional</a:t>
            </a:r>
          </a:p>
          <a:p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Novos relacionamentos construídos</a:t>
            </a: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153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48182-1BFA-78A9-8718-E08CDE5A3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6E2E0-6477-A79E-60B6-465D4D81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Pra Refletir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C28D77-9515-E44F-2449-D9A7CF358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A sua igreja está focada na missão dada por Jesus?</a:t>
            </a:r>
          </a:p>
          <a:p>
            <a:pPr marL="0" indent="0">
              <a:buNone/>
            </a:pPr>
            <a:endParaRPr lang="pt-BR" sz="3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2. Os membros de sua igreja estão sendo ocupados ou discipulados?</a:t>
            </a:r>
          </a:p>
          <a:p>
            <a:pPr marL="0" indent="0">
              <a:buNone/>
            </a:pPr>
            <a:endParaRPr lang="pt-BR" sz="3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3. O quanto você tem colocado sua energia no discipulado de </a:t>
            </a:r>
            <a:r>
              <a:rPr lang="pt-BR" sz="3600" b="1">
                <a:solidFill>
                  <a:schemeClr val="bg1"/>
                </a:solidFill>
                <a:latin typeface="Avenir Next LT Pro" panose="020B0504020202020204" pitchFamily="34" charset="0"/>
              </a:rPr>
              <a:t>pessoas?</a:t>
            </a:r>
          </a:p>
          <a:p>
            <a:pPr marL="0" indent="0">
              <a:buNone/>
            </a:pPr>
            <a:endParaRPr lang="pt-BR" sz="3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4. Você acredita no poder do discipulado?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590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EF224-AB6B-E7F8-3516-2862C9996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71D7A-CEDC-DA4F-DCCE-F7A0973A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>
                <a:solidFill>
                  <a:srgbClr val="92D050"/>
                </a:solidFill>
                <a:latin typeface="Avenir Next LT Pro" panose="020B0504020202020204" pitchFamily="34" charset="0"/>
              </a:rPr>
              <a:t>Conclusão:</a:t>
            </a:r>
            <a:br>
              <a:rPr lang="pt-BR" b="1">
                <a:solidFill>
                  <a:srgbClr val="92D050"/>
                </a:solidFill>
                <a:latin typeface="Avenir Next LT Pro" panose="020B0504020202020204" pitchFamily="34" charset="0"/>
              </a:rPr>
            </a:br>
            <a:endParaRPr lang="pt-BR" b="1">
              <a:solidFill>
                <a:srgbClr val="92D05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A5B526-7E8A-561A-8E2E-028063FCF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67" y="1690688"/>
            <a:ext cx="11002297" cy="48021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Todo processo de revitalização começa com um retorno à voz de Jesus: </a:t>
            </a:r>
            <a:r>
              <a:rPr lang="pt-BR" sz="3600" dirty="0">
                <a:solidFill>
                  <a:schemeClr val="bg1"/>
                </a:solidFill>
                <a:latin typeface="Avenir Next LT Pro" panose="020B0504020202020204" pitchFamily="34" charset="0"/>
              </a:rPr>
              <a:t>“Façam discípulos!”. Infelizmente, há em nós uma tendência natural de nos afastarmos da missão. Nosso desejo é que a ordem do Mestre volte a ecoar com força em seu coração. Que sua vida e sua comunidade se tornem ambientes de formação de discípulos maduros, capazes de manifestar a vida de Jesus por onde Ele os enviar.</a:t>
            </a:r>
          </a:p>
        </p:txBody>
      </p:sp>
    </p:spTree>
    <p:extLst>
      <p:ext uri="{BB962C8B-B14F-4D97-AF65-F5344CB8AC3E}">
        <p14:creationId xmlns:p14="http://schemas.microsoft.com/office/powerpoint/2010/main" val="15970232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1911</Words>
  <Application>Microsoft Office PowerPoint</Application>
  <PresentationFormat>Widescreen</PresentationFormat>
  <Paragraphs>193</Paragraphs>
  <Slides>46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46</vt:i4>
      </vt:variant>
    </vt:vector>
  </HeadingPairs>
  <TitlesOfParts>
    <vt:vector size="48" baseType="lpstr">
      <vt:lpstr>Tema do Office</vt:lpstr>
      <vt:lpstr>3_Tema do Office</vt:lpstr>
      <vt:lpstr>Apresentação do PowerPoint</vt:lpstr>
      <vt:lpstr>Objetivo</vt:lpstr>
      <vt:lpstr>Introdução</vt:lpstr>
      <vt:lpstr>Apresentação do PowerPoint</vt:lpstr>
      <vt:lpstr>Introdução</vt:lpstr>
      <vt:lpstr>  Efésios 4.11-13. E ele designou alguns para apóstolos, outros para profetas, outros para evangelistas, e outros para pastores e mestres, com o fim de preparar os santos para a obra do ministério, para que o corpo de Cristo seja edificado, até que todos alcancemos a unidade da fé e do conhecimento do Filho de Deus, e cheguemos à maturidade, atingindo a medida da plenitude de Cristo.    </vt:lpstr>
      <vt:lpstr>Concluindo</vt:lpstr>
      <vt:lpstr>Apresentação do PowerPoint</vt:lpstr>
      <vt:lpstr>Apresentação do PowerPoint</vt:lpstr>
      <vt:lpstr>Busque profundidade na questão.</vt:lpstr>
      <vt:lpstr>Igreja Simples.</vt:lpstr>
      <vt:lpstr>Marcas das igrejas vibrantes.</vt:lpstr>
      <vt:lpstr>Marcas das igrejas vibrantes.</vt:lpstr>
      <vt:lpstr>Marcas das igrejas vibrantes.</vt:lpstr>
      <vt:lpstr>Marcas das igrejas vibrantes.</vt:lpstr>
      <vt:lpstr>Marcas das igrejas decadentes.</vt:lpstr>
      <vt:lpstr>Marcas das igrejas decadentes.</vt:lpstr>
      <vt:lpstr>Apresentação do PowerPoint</vt:lpstr>
      <vt:lpstr>6. Marcas das igrejas decadentes.</vt:lpstr>
      <vt:lpstr>A Treliça e a Videira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Estrutura</vt:lpstr>
      <vt:lpstr>Apresentação do PowerPoint</vt:lpstr>
      <vt:lpstr>Preparando a igreja</vt:lpstr>
      <vt:lpstr>Preparando a igreja.</vt:lpstr>
      <vt:lpstr>Preparando a igreja. (Como?)</vt:lpstr>
      <vt:lpstr>2. Organizando Processos</vt:lpstr>
      <vt:lpstr>2. Organizando Processos.</vt:lpstr>
      <vt:lpstr>2. Organizando Processos.</vt:lpstr>
      <vt:lpstr>2. Organizando Processos.</vt:lpstr>
      <vt:lpstr>2. Organizando Processos.</vt:lpstr>
      <vt:lpstr>2. Organizando Processos. Quem precisa ser discipulado?</vt:lpstr>
      <vt:lpstr>2. Organizando Processos. Quem precisa ser discipulado?</vt:lpstr>
      <vt:lpstr>2. Organizando Processos. Quem precisa ser discipulado?</vt:lpstr>
      <vt:lpstr>2. Organizando Processos. Quem precisa ser discipulado?</vt:lpstr>
      <vt:lpstr>2. Organizando Processos. Quem precisa ser discipulado?</vt:lpstr>
      <vt:lpstr>2. Organizando Processos. Quem precisa ser discipulado?</vt:lpstr>
      <vt:lpstr>2. Organizando Processos. Quem precisa ser discipulado?</vt:lpstr>
      <vt:lpstr>Indicações de materiais de discipulado. </vt:lpstr>
      <vt:lpstr>2. Organizando Processos. </vt:lpstr>
      <vt:lpstr>Pra Refletir</vt:lpstr>
      <vt:lpstr>Conclusão: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willy correa da silva</dc:creator>
  <cp:lastModifiedBy>willy correa da silva</cp:lastModifiedBy>
  <cp:revision>9</cp:revision>
  <dcterms:created xsi:type="dcterms:W3CDTF">2024-09-21T00:26:12Z</dcterms:created>
  <dcterms:modified xsi:type="dcterms:W3CDTF">2026-05-13T12:19:06Z</dcterms:modified>
</cp:coreProperties>
</file>