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64" r:id="rId5"/>
    <p:sldId id="263" r:id="rId6"/>
    <p:sldId id="265" r:id="rId7"/>
    <p:sldId id="261" r:id="rId8"/>
    <p:sldId id="267" r:id="rId9"/>
    <p:sldId id="268" r:id="rId10"/>
    <p:sldId id="266" r:id="rId11"/>
    <p:sldId id="269" r:id="rId12"/>
    <p:sldId id="278" r:id="rId13"/>
    <p:sldId id="270" r:id="rId14"/>
    <p:sldId id="277" r:id="rId15"/>
    <p:sldId id="262" r:id="rId16"/>
    <p:sldId id="271" r:id="rId17"/>
    <p:sldId id="284" r:id="rId18"/>
    <p:sldId id="272" r:id="rId19"/>
    <p:sldId id="273" r:id="rId20"/>
    <p:sldId id="274" r:id="rId21"/>
    <p:sldId id="279" r:id="rId22"/>
    <p:sldId id="280" r:id="rId23"/>
    <p:sldId id="281" r:id="rId24"/>
    <p:sldId id="282" r:id="rId25"/>
    <p:sldId id="283" r:id="rId26"/>
    <p:sldId id="259" r:id="rId2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977B"/>
    <a:srgbClr val="D8A54A"/>
    <a:srgbClr val="082B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511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32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687843-7F7F-2267-3342-99B9FCBC97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89DB181-E302-216D-6ADF-1D146A4469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CFCB02-16B5-E7E6-32CE-BE6AD7B18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91E2E8-A525-F4BB-C9D8-C7FA800C1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642C1A6-8EB5-32E0-F9C3-E82A0B617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4953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317A5B-7770-8289-CE07-D1D57C024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D2C320D-81E0-68A8-ADA0-FB441696AF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FC00B72-3255-6D4D-BD65-591979EEE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711C5BA-CF36-6BA6-C548-AD5C5E5CD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412CE46-EC95-2CD4-BE68-255401754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8267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369DE3-C514-BF78-E49E-2549159D0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0854D23-3B06-0ACE-7E2C-3183EF348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5FB65D-7CD6-9137-5F58-75F9D740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A10DEFE-D611-032A-2B0F-A6B36236F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6AFA08A-95CC-4E38-5858-C69BBD480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433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0C8F41-529B-6D5D-EC10-B460D869A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0D17B6C-D322-5BCE-99A3-E8AA94F278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E95E5BB-0643-E653-1BAE-8E2BD9EEB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1037539-A4FC-CFF0-5320-868904911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B342B8B-3CB1-CED5-B9DA-C6BCDDD54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03EC82B-6352-07CE-3D1E-CE9E7B6EF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5144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F94CC7-83A7-E2D9-BC92-D217918AB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614062-53BD-4695-F9E9-CCBB70DD32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686CF50-7228-C2CF-8D3F-5E0E985BD0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E63D908-B7C8-7A87-A499-C67CD1A529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1B76FFD-EB5A-42F0-1C6D-F451DA391B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F00DED4-B0CD-6FB9-C850-FE57C4E18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3CF5BA8-DFE6-738F-8661-8C84D3973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6E58A65-CC14-9141-9444-82B440FB2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7821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8F6EBF-2DFC-91D7-1042-8855C6583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F974DD7-910B-C62C-52A5-BDAF4C837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0D9E809-6549-80E4-2B60-389D5FBD5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A5D6171-3A74-6B09-8BDC-F88154BC8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1789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874FF53-351D-C06A-E0CD-BD78B86BD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7F21B6C-C904-20B1-9BB4-8A8E9FC0A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6EC4F1D-F17E-BB33-0127-4E5BBC2FA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8351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14F01C-244B-FF19-B781-DADC48E7B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B401410-3601-6988-6884-814DCBBFC1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B2B4D3E-5969-0612-7DAC-C333E4163A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788DE5F-2418-C04F-295E-5C05D2211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D259600-5B58-DAF4-BE65-27C98F616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5B68F1C-57F1-AFDB-9F7F-80F7AF9CF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9659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CA0DEE-7802-4D6A-577C-C65448461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69D03A0-C0F4-B871-4A3C-00C4EE317E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8FC6014-1B4D-0D84-EB0B-C78AC6659D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3E4AE8F-8223-9C33-37B7-08324BBB4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0F6BC8E-A04B-1D9C-FE8C-F75D61A66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81B9577-B68C-AB5F-DC22-3CCA2442E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3574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75DE25-642D-7D04-943B-FDAD36ED1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05DF573-3703-D7B7-F5EE-25256700F3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0E82325-305C-E4B9-5960-49943FC20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50B93D7-0BB4-F150-9F6E-6E6C59192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D9F3109-B4BF-2092-56CE-39C76E2C1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5918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AAD9BA9-64EF-8638-6EEE-455FEDEBE5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9952C83-9706-E0F5-9463-BA40F221BE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8111BC-1E3F-BD2D-AB01-B25092E55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EF628C5-0AF8-D2D3-09F4-AFA10DADC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7AD0962-82B6-FFDF-3E75-41F366F89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0303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2306EDE-FB17-110F-B543-CC9C014A1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D7D9294-EECB-B33C-ED50-991C711183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B5A3054-B6C9-B1E6-986F-FD81C47D50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F2EE0-6CB0-4832-A596-8BE509CB8D5B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71849C1-55EE-3305-4D5E-0733E0D9B4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B1219FD-2BED-4E90-EB8E-D5EF72A764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4556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021E4400-F870-FD47-1D1D-71F988712914}"/>
              </a:ext>
            </a:extLst>
          </p:cNvPr>
          <p:cNvSpPr txBox="1"/>
          <p:nvPr/>
        </p:nvSpPr>
        <p:spPr>
          <a:xfrm>
            <a:off x="0" y="5508820"/>
            <a:ext cx="1219200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8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Eleilton William de Souza Freitas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B084A0D-D0F3-3591-02A6-F223D0FF68F9}"/>
              </a:ext>
            </a:extLst>
          </p:cNvPr>
          <p:cNvSpPr txBox="1"/>
          <p:nvPr/>
        </p:nvSpPr>
        <p:spPr>
          <a:xfrm>
            <a:off x="0" y="4644840"/>
            <a:ext cx="12192000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4400" b="1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DESAFIO DE SER E FAZER DISCÍPULOS</a:t>
            </a:r>
          </a:p>
        </p:txBody>
      </p:sp>
    </p:spTree>
    <p:extLst>
      <p:ext uri="{BB962C8B-B14F-4D97-AF65-F5344CB8AC3E}">
        <p14:creationId xmlns:p14="http://schemas.microsoft.com/office/powerpoint/2010/main" val="107893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A5C0DE-1007-AD25-91C2-AB6ACF754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3ED13B6A-FF19-F536-451C-9F39ED53F325}"/>
              </a:ext>
            </a:extLst>
          </p:cNvPr>
          <p:cNvSpPr txBox="1"/>
          <p:nvPr/>
        </p:nvSpPr>
        <p:spPr>
          <a:xfrm>
            <a:off x="0" y="2711031"/>
            <a:ext cx="12192000" cy="212365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4400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Não existe cultura de discipulado, ou igreja discipuladora, sem </a:t>
            </a:r>
            <a:r>
              <a:rPr lang="pt-BR" sz="4400" b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cristãos comprometidos com o discipulado.</a:t>
            </a:r>
            <a:endParaRPr lang="pt-BR" sz="2800" b="1" dirty="0">
              <a:solidFill>
                <a:srgbClr val="082B4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4B6F41A-6A83-ADB4-AEA2-1790BCEF35D3}"/>
              </a:ext>
            </a:extLst>
          </p:cNvPr>
          <p:cNvSpPr txBox="1"/>
          <p:nvPr/>
        </p:nvSpPr>
        <p:spPr>
          <a:xfrm>
            <a:off x="909982" y="609218"/>
            <a:ext cx="1019975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INTRODUÇÃO</a:t>
            </a:r>
          </a:p>
        </p:txBody>
      </p:sp>
    </p:spTree>
    <p:extLst>
      <p:ext uri="{BB962C8B-B14F-4D97-AF65-F5344CB8AC3E}">
        <p14:creationId xmlns:p14="http://schemas.microsoft.com/office/powerpoint/2010/main" val="2616083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BD1E01DE-B814-D6F0-7F25-EECE7853662E}"/>
              </a:ext>
            </a:extLst>
          </p:cNvPr>
          <p:cNvSpPr txBox="1"/>
          <p:nvPr/>
        </p:nvSpPr>
        <p:spPr>
          <a:xfrm>
            <a:off x="566056" y="2601762"/>
            <a:ext cx="10199757" cy="255454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endParaRPr lang="pt-BR" sz="32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Classe de estudos </a:t>
            </a:r>
            <a:r>
              <a:rPr lang="pt-BR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para novos convertidos;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Curso bíblico </a:t>
            </a:r>
            <a:r>
              <a:rPr lang="pt-BR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sobre as nossas principais doutrinas;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Aconselhamento</a:t>
            </a:r>
            <a:r>
              <a:rPr lang="pt-BR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para pessoas vivenciando crises;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Terapia</a:t>
            </a:r>
            <a:r>
              <a:rPr lang="pt-BR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em grupo por troca de experiências.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055E2CF-6DE6-1D8A-24C0-A03B046A8A72}"/>
              </a:ext>
            </a:extLst>
          </p:cNvPr>
          <p:cNvSpPr txBox="1"/>
          <p:nvPr/>
        </p:nvSpPr>
        <p:spPr>
          <a:xfrm>
            <a:off x="909982" y="609218"/>
            <a:ext cx="1019975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QUE NÃO É DISCIPULADO</a:t>
            </a:r>
          </a:p>
        </p:txBody>
      </p:sp>
    </p:spTree>
    <p:extLst>
      <p:ext uri="{BB962C8B-B14F-4D97-AF65-F5344CB8AC3E}">
        <p14:creationId xmlns:p14="http://schemas.microsoft.com/office/powerpoint/2010/main" val="4277040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F82649-05D9-1D7D-05A8-88994BA38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88AAD9E2-BADF-BE74-8BDD-5329E6695479}"/>
              </a:ext>
            </a:extLst>
          </p:cNvPr>
          <p:cNvSpPr txBox="1"/>
          <p:nvPr/>
        </p:nvSpPr>
        <p:spPr>
          <a:xfrm>
            <a:off x="729341" y="2053756"/>
            <a:ext cx="10199757" cy="33239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pt-BR" sz="3000" b="1" dirty="0">
              <a:solidFill>
                <a:schemeClr val="bg1"/>
              </a:solidFill>
              <a:latin typeface="Segoe UI" panose="020B0502040204020203" pitchFamily="34" charset="0"/>
              <a:ea typeface="Segoe UI Historic" panose="020B0502040204020203" pitchFamily="34" charset="0"/>
              <a:cs typeface="Segoe UI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A palavra “discipulado” não aparece no 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3000" dirty="0">
              <a:solidFill>
                <a:schemeClr val="bg1"/>
              </a:solidFill>
              <a:latin typeface="Segoe UI" panose="020B0502040204020203" pitchFamily="34" charset="0"/>
              <a:ea typeface="Segoe UI Historic" panose="020B0502040204020203" pitchFamily="34" charset="0"/>
              <a:cs typeface="Segoe UI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A palavra “discípulos” </a:t>
            </a:r>
            <a:r>
              <a:rPr lang="pt-BR" sz="3000" b="1" dirty="0">
                <a:solidFill>
                  <a:srgbClr val="FFFF00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el-GR" sz="3000" b="1" dirty="0">
                <a:solidFill>
                  <a:srgbClr val="FFFF00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μαθητής</a:t>
            </a:r>
            <a:r>
              <a:rPr lang="pt-BR" sz="3000" b="1" dirty="0">
                <a:solidFill>
                  <a:srgbClr val="FFFF00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)</a:t>
            </a:r>
            <a:r>
              <a:rPr lang="pt-BR" sz="3000" dirty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 261vezes no 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3000" dirty="0">
              <a:solidFill>
                <a:schemeClr val="bg1"/>
              </a:solidFill>
              <a:latin typeface="Segoe UI" panose="020B0502040204020203" pitchFamily="34" charset="0"/>
              <a:ea typeface="Segoe UI Historic" panose="020B0502040204020203" pitchFamily="34" charset="0"/>
              <a:cs typeface="Segoe UI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A palavra “cristãos” </a:t>
            </a:r>
            <a:r>
              <a:rPr lang="pt-BR" sz="3000" b="1" dirty="0">
                <a:solidFill>
                  <a:srgbClr val="FFFF00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el-GR" sz="3000" b="1" dirty="0">
                <a:solidFill>
                  <a:srgbClr val="FFFF00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Χριστιανός</a:t>
            </a:r>
            <a:r>
              <a:rPr lang="pt-BR" sz="3000" b="1" dirty="0">
                <a:solidFill>
                  <a:srgbClr val="FFFF00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) </a:t>
            </a:r>
            <a:r>
              <a:rPr lang="pt-BR" sz="3000" dirty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3 vezes</a:t>
            </a:r>
          </a:p>
          <a:p>
            <a:r>
              <a:rPr lang="pt-BR" sz="3000" b="1" dirty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 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152F2A5-6917-7295-6C4F-94BFE25915BE}"/>
              </a:ext>
            </a:extLst>
          </p:cNvPr>
          <p:cNvSpPr txBox="1"/>
          <p:nvPr/>
        </p:nvSpPr>
        <p:spPr>
          <a:xfrm>
            <a:off x="909982" y="609218"/>
            <a:ext cx="1019975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QUE É DISCIPULADO?</a:t>
            </a:r>
          </a:p>
        </p:txBody>
      </p:sp>
    </p:spTree>
    <p:extLst>
      <p:ext uri="{BB962C8B-B14F-4D97-AF65-F5344CB8AC3E}">
        <p14:creationId xmlns:p14="http://schemas.microsoft.com/office/powerpoint/2010/main" val="1173757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C00B45-2070-E9A1-23B7-D9E35F95E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536BBD3E-49A9-1A78-7E72-2F897F87F28B}"/>
              </a:ext>
            </a:extLst>
          </p:cNvPr>
          <p:cNvSpPr txBox="1"/>
          <p:nvPr/>
        </p:nvSpPr>
        <p:spPr>
          <a:xfrm>
            <a:off x="815838" y="2145476"/>
            <a:ext cx="7833891" cy="37856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pt-BR" sz="3000" b="1" dirty="0">
              <a:solidFill>
                <a:schemeClr val="bg1"/>
              </a:solidFill>
              <a:latin typeface="Segoe UI" panose="020B0502040204020203" pitchFamily="34" charset="0"/>
              <a:ea typeface="Segoe UI Historic" panose="020B0502040204020203" pitchFamily="34" charset="0"/>
              <a:cs typeface="Segoe UI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Se discípulo é a palavra mais utilizada para se referir aos cristãos, o que ela significa?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3000" dirty="0">
              <a:solidFill>
                <a:schemeClr val="bg1"/>
              </a:solidFill>
              <a:latin typeface="Segoe UI" panose="020B0502040204020203" pitchFamily="34" charset="0"/>
              <a:ea typeface="Segoe UI Historic" panose="020B0502040204020203" pitchFamily="34" charset="0"/>
              <a:cs typeface="Segoe UI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De modo simples, o discípulo é um seguidor. Jesus convidou: </a:t>
            </a:r>
            <a:r>
              <a:rPr lang="pt-BR" sz="3000" b="1" dirty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“Vinde após mim...”(Mc 1:17).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3000" b="1" dirty="0">
              <a:solidFill>
                <a:schemeClr val="bg1"/>
              </a:solidFill>
              <a:latin typeface="Segoe UI" panose="020B0502040204020203" pitchFamily="34" charset="0"/>
              <a:ea typeface="Segoe UI Historic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CA2ACCA-F689-A453-8B1B-552DCD32A2D1}"/>
              </a:ext>
            </a:extLst>
          </p:cNvPr>
          <p:cNvSpPr txBox="1"/>
          <p:nvPr/>
        </p:nvSpPr>
        <p:spPr>
          <a:xfrm>
            <a:off x="909982" y="609218"/>
            <a:ext cx="1019975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QUE É DISCIPULADO?</a:t>
            </a:r>
          </a:p>
        </p:txBody>
      </p:sp>
      <p:pic>
        <p:nvPicPr>
          <p:cNvPr id="1026" name="Picture 2" descr="Pegadas na areia . | Foto Premium">
            <a:extLst>
              <a:ext uri="{FF2B5EF4-FFF2-40B4-BE49-F238E27FC236}">
                <a16:creationId xmlns:a16="http://schemas.microsoft.com/office/drawing/2014/main" id="{413E7F75-D88F-D5BD-7652-9704ECB146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7502" y="2345815"/>
            <a:ext cx="2541081" cy="3384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62531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7348EF-54DD-5E3E-03A3-8F84B9AB9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C9BE8CFF-A40F-0934-0075-9738794203EF}"/>
              </a:ext>
            </a:extLst>
          </p:cNvPr>
          <p:cNvSpPr txBox="1"/>
          <p:nvPr/>
        </p:nvSpPr>
        <p:spPr>
          <a:xfrm>
            <a:off x="909982" y="1604930"/>
            <a:ext cx="11071362" cy="286232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pt-BR" sz="3000" b="1" dirty="0">
              <a:solidFill>
                <a:schemeClr val="bg1"/>
              </a:solidFill>
              <a:latin typeface="Segoe UI" panose="020B0502040204020203" pitchFamily="34" charset="0"/>
              <a:ea typeface="Segoe UI Historic" panose="020B0502040204020203" pitchFamily="34" charset="0"/>
              <a:cs typeface="Segoe UI" panose="020B0502040204020203" pitchFamily="34" charset="0"/>
            </a:endParaRPr>
          </a:p>
          <a:p>
            <a:r>
              <a:rPr lang="pt-BR" sz="3000" dirty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Discipulado refere-se </a:t>
            </a:r>
            <a:r>
              <a:rPr lang="pt-BR" sz="3000" b="1" dirty="0">
                <a:solidFill>
                  <a:srgbClr val="FFFF00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ao ato de seguir </a:t>
            </a:r>
            <a:r>
              <a:rPr lang="pt-BR" sz="3000" dirty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Jesus (imitar a Cristo) e, também, </a:t>
            </a:r>
            <a:r>
              <a:rPr lang="pt-BR" sz="3000" b="1" dirty="0">
                <a:solidFill>
                  <a:srgbClr val="FFFF00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ao ato de ajudar alguém a seguir </a:t>
            </a:r>
            <a:r>
              <a:rPr lang="pt-BR" sz="3000" dirty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a Jesus (ajudar outros na imitação de Cristo). Noutras palavras, discipulado pode ser definido no ato de ser e fazer discípulos de Cristo.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3000" b="1" dirty="0">
              <a:solidFill>
                <a:schemeClr val="bg1"/>
              </a:solidFill>
              <a:latin typeface="Segoe UI" panose="020B0502040204020203" pitchFamily="34" charset="0"/>
              <a:ea typeface="Segoe UI Historic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FC5DBCC-3734-3076-2EE3-AA60E21D5A42}"/>
              </a:ext>
            </a:extLst>
          </p:cNvPr>
          <p:cNvSpPr txBox="1"/>
          <p:nvPr/>
        </p:nvSpPr>
        <p:spPr>
          <a:xfrm>
            <a:off x="909982" y="609218"/>
            <a:ext cx="1019975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QUE É DISCIPULADO?</a:t>
            </a:r>
          </a:p>
        </p:txBody>
      </p:sp>
      <p:pic>
        <p:nvPicPr>
          <p:cNvPr id="3" name="Picture 4" descr="Discipulado | Série 9 Marcas | Mark Dever">
            <a:extLst>
              <a:ext uri="{FF2B5EF4-FFF2-40B4-BE49-F238E27FC236}">
                <a16:creationId xmlns:a16="http://schemas.microsoft.com/office/drawing/2014/main" id="{8C46F88D-1B8A-1903-FC9C-C3781958EF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24" t="10358" r="20935" b="9722"/>
          <a:stretch>
            <a:fillRect/>
          </a:stretch>
        </p:blipFill>
        <p:spPr bwMode="auto">
          <a:xfrm>
            <a:off x="8773297" y="4467252"/>
            <a:ext cx="1470454" cy="2093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Discipulado | Amazon.com.br">
            <a:extLst>
              <a:ext uri="{FF2B5EF4-FFF2-40B4-BE49-F238E27FC236}">
                <a16:creationId xmlns:a16="http://schemas.microsoft.com/office/drawing/2014/main" id="{379BEF0F-4C33-22AF-DE7E-0F53863730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45" t="9268" r="34340" b="9560"/>
          <a:stretch>
            <a:fillRect/>
          </a:stretch>
        </p:blipFill>
        <p:spPr bwMode="auto">
          <a:xfrm>
            <a:off x="4164227" y="4467253"/>
            <a:ext cx="1562081" cy="2093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eta: para a Direita 7">
            <a:extLst>
              <a:ext uri="{FF2B5EF4-FFF2-40B4-BE49-F238E27FC236}">
                <a16:creationId xmlns:a16="http://schemas.microsoft.com/office/drawing/2014/main" id="{E65A9797-85BF-7D73-0545-2D85DA1D79DA}"/>
              </a:ext>
            </a:extLst>
          </p:cNvPr>
          <p:cNvSpPr/>
          <p:nvPr/>
        </p:nvSpPr>
        <p:spPr>
          <a:xfrm>
            <a:off x="1429420" y="5035265"/>
            <a:ext cx="2260882" cy="1035170"/>
          </a:xfrm>
          <a:prstGeom prst="rightArrow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/>
              <a:t>Foco em Ser</a:t>
            </a:r>
          </a:p>
        </p:txBody>
      </p:sp>
      <p:sp>
        <p:nvSpPr>
          <p:cNvPr id="7" name="Seta: para a Direita 8">
            <a:extLst>
              <a:ext uri="{FF2B5EF4-FFF2-40B4-BE49-F238E27FC236}">
                <a16:creationId xmlns:a16="http://schemas.microsoft.com/office/drawing/2014/main" id="{0B01BD91-0E2F-936B-2ED2-B70229AEF8FC}"/>
              </a:ext>
            </a:extLst>
          </p:cNvPr>
          <p:cNvSpPr/>
          <p:nvPr/>
        </p:nvSpPr>
        <p:spPr>
          <a:xfrm>
            <a:off x="6257333" y="5032388"/>
            <a:ext cx="2260882" cy="1035170"/>
          </a:xfrm>
          <a:prstGeom prst="rightArrow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/>
              <a:t>Foco em Fazer</a:t>
            </a:r>
          </a:p>
        </p:txBody>
      </p:sp>
    </p:spTree>
    <p:extLst>
      <p:ext uri="{BB962C8B-B14F-4D97-AF65-F5344CB8AC3E}">
        <p14:creationId xmlns:p14="http://schemas.microsoft.com/office/powerpoint/2010/main" val="512137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708203-7DD3-8C71-2114-BD5472BC6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AB8EDC3-1C0D-4505-A2C7-839A5161F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069E294-3813-4588-9E9C-AEA08F9C4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m 5" descr="Uma imagem contendo gato, mesa, deitado, vaso&#10;&#10;O conteúdo gerado por IA pode estar incorreto.">
            <a:extLst>
              <a:ext uri="{FF2B5EF4-FFF2-40B4-BE49-F238E27FC236}">
                <a16:creationId xmlns:a16="http://schemas.microsoft.com/office/drawing/2014/main" id="{8BA27943-908E-718F-BDF9-8A9D7A57F6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A71D0846-A6CE-5769-A76E-CDE4D5E087E0}"/>
              </a:ext>
            </a:extLst>
          </p:cNvPr>
          <p:cNvSpPr txBox="1"/>
          <p:nvPr/>
        </p:nvSpPr>
        <p:spPr>
          <a:xfrm>
            <a:off x="856327" y="1422401"/>
            <a:ext cx="4614759" cy="4163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b="1" dirty="0">
                <a:solidFill>
                  <a:srgbClr val="FFFFFF"/>
                </a:solidFill>
              </a:rPr>
              <a:t>SER E FAZER </a:t>
            </a:r>
            <a:r>
              <a:rPr lang="en-US" sz="6600" b="1" dirty="0">
                <a:solidFill>
                  <a:srgbClr val="FFFFFF"/>
                </a:solidFill>
              </a:rPr>
              <a:t>DISCÍPULOS</a:t>
            </a:r>
            <a:br>
              <a:rPr lang="en-US" sz="2000" b="1" dirty="0">
                <a:solidFill>
                  <a:srgbClr val="FFFFFF"/>
                </a:solidFill>
              </a:rPr>
            </a:br>
            <a:br>
              <a:rPr lang="en-US" sz="2000" b="1" dirty="0">
                <a:solidFill>
                  <a:srgbClr val="FFFFFF"/>
                </a:solidFill>
              </a:rPr>
            </a:br>
            <a:r>
              <a:rPr lang="en-US" sz="4000" b="1" dirty="0">
                <a:highlight>
                  <a:srgbClr val="FFFF00"/>
                </a:highlight>
              </a:rPr>
              <a:t>HÁ RELAÇÃO?</a:t>
            </a:r>
            <a:endParaRPr lang="en-US" sz="2000" b="1" dirty="0">
              <a:highlight>
                <a:srgbClr val="FFFF00"/>
              </a:highlight>
            </a:endParaRPr>
          </a:p>
        </p:txBody>
      </p:sp>
      <p:pic>
        <p:nvPicPr>
          <p:cNvPr id="8" name="Imagem 7" descr="Placa vermelha com letras brancas em fundo preto&#10;&#10;O conteúdo gerado por IA pode estar incorreto.">
            <a:extLst>
              <a:ext uri="{FF2B5EF4-FFF2-40B4-BE49-F238E27FC236}">
                <a16:creationId xmlns:a16="http://schemas.microsoft.com/office/drawing/2014/main" id="{706CC563-A0B7-67D0-0A43-DBAC9BCEFE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426"/>
          <a:stretch>
            <a:fillRect/>
          </a:stretch>
        </p:blipFill>
        <p:spPr>
          <a:xfrm>
            <a:off x="10942152" y="191433"/>
            <a:ext cx="651714" cy="123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10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E1A119-5673-7417-1F67-7B18EE491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490BC214-014D-807D-9103-ABBFAFBAFFD7}"/>
              </a:ext>
            </a:extLst>
          </p:cNvPr>
          <p:cNvSpPr txBox="1"/>
          <p:nvPr/>
        </p:nvSpPr>
        <p:spPr>
          <a:xfrm>
            <a:off x="996121" y="2237924"/>
            <a:ext cx="10199757" cy="35394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3200" b="1" i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Grandes multidões </a:t>
            </a:r>
            <a:r>
              <a:rPr lang="pt-BR" sz="3200" i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acompanhavam... </a:t>
            </a:r>
            <a:r>
              <a:rPr lang="pt-BR" sz="3200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pt-BR" sz="3200" dirty="0" err="1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Lc</a:t>
            </a:r>
            <a:r>
              <a:rPr lang="pt-BR" sz="3200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14.25)</a:t>
            </a:r>
          </a:p>
          <a:p>
            <a:endParaRPr lang="pt-BR" sz="3200" dirty="0">
              <a:solidFill>
                <a:srgbClr val="082B4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pt-BR" sz="3200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Todos haviam entendido o desafio do que realmente significa ser discípulo ou seguidor de Jesus?</a:t>
            </a:r>
          </a:p>
          <a:p>
            <a:endParaRPr lang="pt-BR" sz="3200" dirty="0">
              <a:solidFill>
                <a:srgbClr val="082B4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pt-BR" sz="3200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 vezes no trecho temos a expressão: </a:t>
            </a:r>
            <a:r>
              <a:rPr lang="pt-BR" sz="3200" b="1" i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não pode ser meu discípulo</a:t>
            </a:r>
            <a:r>
              <a:rPr lang="pt-BR" sz="3200" b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pt-BR" sz="3200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que ela ensina?</a:t>
            </a:r>
            <a:endParaRPr lang="pt-BR" sz="3200" b="1" dirty="0">
              <a:solidFill>
                <a:srgbClr val="082B4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65C89FA-0357-1745-11F1-62167BBB447D}"/>
              </a:ext>
            </a:extLst>
          </p:cNvPr>
          <p:cNvSpPr txBox="1"/>
          <p:nvPr/>
        </p:nvSpPr>
        <p:spPr>
          <a:xfrm>
            <a:off x="909982" y="609218"/>
            <a:ext cx="1019975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DESAFIO DE SER DISCÍPULO</a:t>
            </a:r>
          </a:p>
        </p:txBody>
      </p:sp>
    </p:spTree>
    <p:extLst>
      <p:ext uri="{BB962C8B-B14F-4D97-AF65-F5344CB8AC3E}">
        <p14:creationId xmlns:p14="http://schemas.microsoft.com/office/powerpoint/2010/main" val="2169694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DAADAF-73DB-6D7D-6C64-142912C61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C483DF1A-CFA5-C539-51A1-35E58E93C70A}"/>
              </a:ext>
            </a:extLst>
          </p:cNvPr>
          <p:cNvSpPr txBox="1"/>
          <p:nvPr/>
        </p:nvSpPr>
        <p:spPr>
          <a:xfrm>
            <a:off x="823484" y="2483917"/>
            <a:ext cx="10199757" cy="29238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3200" b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verdadeiro discipulado envolve amor</a:t>
            </a:r>
          </a:p>
          <a:p>
            <a:endParaRPr lang="pt-BR" sz="3200" b="1" i="1" dirty="0">
              <a:solidFill>
                <a:srgbClr val="082B4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pt-BR" sz="2800" i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 alguém vem a mim e </a:t>
            </a:r>
            <a:r>
              <a:rPr lang="pt-BR" sz="3200" b="1" i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ama</a:t>
            </a:r>
            <a:r>
              <a:rPr lang="pt-BR" sz="2800" i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o pai, a mãe, a mulher, os filhos, os irmãos, as irmãs e até a própria vida </a:t>
            </a:r>
            <a:r>
              <a:rPr lang="pt-BR" sz="3200" b="1" i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mais do que a mim</a:t>
            </a:r>
            <a:r>
              <a:rPr lang="pt-BR" sz="2800" i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pt-BR" sz="2800" b="1" i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não pode ser meu discípulo </a:t>
            </a:r>
            <a:r>
              <a:rPr lang="pt-BR" sz="2800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pt-BR" sz="2800" dirty="0" err="1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Lc</a:t>
            </a:r>
            <a:r>
              <a:rPr lang="pt-BR" sz="2800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14:26).</a:t>
            </a:r>
          </a:p>
          <a:p>
            <a:endParaRPr lang="pt-BR" sz="2800" i="1" dirty="0">
              <a:solidFill>
                <a:srgbClr val="082B4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6F9AC37-B629-4650-2A47-D6FE3C551ABE}"/>
              </a:ext>
            </a:extLst>
          </p:cNvPr>
          <p:cNvSpPr txBox="1"/>
          <p:nvPr/>
        </p:nvSpPr>
        <p:spPr>
          <a:xfrm>
            <a:off x="909982" y="609218"/>
            <a:ext cx="1019975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DESAFIO DE SER DISCÍPULO</a:t>
            </a:r>
          </a:p>
        </p:txBody>
      </p:sp>
    </p:spTree>
    <p:extLst>
      <p:ext uri="{BB962C8B-B14F-4D97-AF65-F5344CB8AC3E}">
        <p14:creationId xmlns:p14="http://schemas.microsoft.com/office/powerpoint/2010/main" val="785960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6EDCC8-8175-DE27-9A66-739A9463F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9BEDF26-14A1-7F0A-A25A-0B64A88EDEAA}"/>
              </a:ext>
            </a:extLst>
          </p:cNvPr>
          <p:cNvSpPr txBox="1"/>
          <p:nvPr/>
        </p:nvSpPr>
        <p:spPr>
          <a:xfrm>
            <a:off x="3234332" y="2569588"/>
            <a:ext cx="7318338" cy="2677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“O amor </a:t>
            </a:r>
            <a:r>
              <a:rPr lang="en-US" sz="2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ao</a:t>
            </a:r>
            <a:r>
              <a:rPr lang="en-US" sz="2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Senhor </a:t>
            </a:r>
            <a:r>
              <a:rPr lang="en-US" sz="2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exige</a:t>
            </a:r>
            <a:r>
              <a:rPr lang="en-US" sz="2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que</a:t>
            </a:r>
            <a:r>
              <a:rPr lang="en-US" sz="2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se </a:t>
            </a:r>
            <a:r>
              <a:rPr lang="en-US" sz="2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odeie</a:t>
            </a:r>
            <a:r>
              <a:rPr lang="en-US" sz="2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tudo</a:t>
            </a:r>
            <a:r>
              <a:rPr lang="en-US" sz="2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o </a:t>
            </a:r>
            <a:r>
              <a:rPr lang="en-US" sz="2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mais</a:t>
            </a:r>
            <a:r>
              <a:rPr lang="en-US" sz="2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no </a:t>
            </a:r>
            <a:r>
              <a:rPr lang="en-US" sz="2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mundo</a:t>
            </a:r>
            <a:r>
              <a:rPr lang="en-US" sz="2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no </a:t>
            </a:r>
            <a:r>
              <a:rPr lang="en-US" sz="2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sentido</a:t>
            </a:r>
            <a:r>
              <a:rPr lang="en-US" sz="2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de </a:t>
            </a:r>
            <a:r>
              <a:rPr lang="en-US" sz="2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que</a:t>
            </a:r>
            <a:r>
              <a:rPr lang="en-US" sz="2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é</a:t>
            </a:r>
            <a:r>
              <a:rPr lang="en-US" sz="2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preciso</a:t>
            </a:r>
            <a:r>
              <a:rPr lang="en-US" sz="2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acabar</a:t>
            </a:r>
            <a:r>
              <a:rPr lang="en-US" sz="2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de </a:t>
            </a:r>
            <a:r>
              <a:rPr lang="en-US" sz="2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vez</a:t>
            </a:r>
            <a:r>
              <a:rPr lang="en-US" sz="2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com a </a:t>
            </a:r>
            <a:r>
              <a:rPr lang="en-US" sz="2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busca</a:t>
            </a:r>
            <a:r>
              <a:rPr lang="en-US" sz="2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unilateral e </a:t>
            </a:r>
            <a:r>
              <a:rPr lang="en-US" sz="2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exclusiva</a:t>
            </a:r>
            <a:r>
              <a:rPr lang="en-US" sz="2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por</a:t>
            </a:r>
            <a:r>
              <a:rPr lang="en-US" sz="2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outro </a:t>
            </a:r>
            <a:r>
              <a:rPr lang="en-US" sz="28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objetivo</a:t>
            </a:r>
            <a:r>
              <a:rPr lang="en-US" sz="2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de </a:t>
            </a:r>
            <a:r>
              <a:rPr lang="en-US" sz="28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vida</a:t>
            </a:r>
            <a:r>
              <a:rPr lang="en-US" sz="2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”.</a:t>
            </a:r>
          </a:p>
          <a:p>
            <a:endParaRPr lang="en-US" sz="2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2800" i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Fritz Rienecker</a:t>
            </a:r>
            <a:endParaRPr lang="pt-BR" sz="2800" i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198" name="Picture 6" descr="Fritz Rienecker - SCM Shop.de">
            <a:extLst>
              <a:ext uri="{FF2B5EF4-FFF2-40B4-BE49-F238E27FC236}">
                <a16:creationId xmlns:a16="http://schemas.microsoft.com/office/drawing/2014/main" id="{FC2F5688-86F0-472B-D5D4-42271FC5F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218" y="1610756"/>
            <a:ext cx="2469782" cy="363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79299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53634A-6111-CE0C-CC75-0C21BB30D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E4FADAFE-D48D-E9B0-B870-ADBCD5DAA840}"/>
              </a:ext>
            </a:extLst>
          </p:cNvPr>
          <p:cNvSpPr txBox="1"/>
          <p:nvPr/>
        </p:nvSpPr>
        <p:spPr>
          <a:xfrm>
            <a:off x="823484" y="2760915"/>
            <a:ext cx="10199757" cy="236988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3200" b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verdadeiro discipulado envolve sofrimento</a:t>
            </a:r>
          </a:p>
          <a:p>
            <a:endParaRPr lang="pt-BR" sz="3200" b="1" i="1" dirty="0">
              <a:solidFill>
                <a:srgbClr val="082B4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pt-BR" sz="2800" i="1" dirty="0">
                <a:solidFill>
                  <a:schemeClr val="tx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Aquele que não </a:t>
            </a:r>
            <a:r>
              <a:rPr lang="pt-BR" sz="2800" b="1" i="1" dirty="0">
                <a:solidFill>
                  <a:schemeClr val="tx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carrega a sua cruz </a:t>
            </a:r>
            <a:r>
              <a:rPr lang="pt-BR" sz="2800" i="1" dirty="0">
                <a:solidFill>
                  <a:schemeClr val="tx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 não me segue </a:t>
            </a:r>
            <a:r>
              <a:rPr lang="pt-BR" sz="2800" b="1" i="1" dirty="0">
                <a:solidFill>
                  <a:schemeClr val="tx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não pode ser meu discípulo</a:t>
            </a:r>
            <a:r>
              <a:rPr lang="pt-BR" sz="2800" i="1" dirty="0">
                <a:solidFill>
                  <a:schemeClr val="tx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sz="2800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pt-BR" sz="2800" dirty="0" err="1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Lc</a:t>
            </a:r>
            <a:r>
              <a:rPr lang="pt-BR" sz="2800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14:27).</a:t>
            </a:r>
          </a:p>
          <a:p>
            <a:endParaRPr lang="pt-BR" sz="2800" i="1" dirty="0">
              <a:solidFill>
                <a:srgbClr val="082B4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23C0B46-AA00-9790-ED3E-5013B2D82A03}"/>
              </a:ext>
            </a:extLst>
          </p:cNvPr>
          <p:cNvSpPr txBox="1"/>
          <p:nvPr/>
        </p:nvSpPr>
        <p:spPr>
          <a:xfrm>
            <a:off x="909982" y="609218"/>
            <a:ext cx="1019975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DESAFIO DE SER DISCÍPULO</a:t>
            </a:r>
          </a:p>
        </p:txBody>
      </p:sp>
    </p:spTree>
    <p:extLst>
      <p:ext uri="{BB962C8B-B14F-4D97-AF65-F5344CB8AC3E}">
        <p14:creationId xmlns:p14="http://schemas.microsoft.com/office/powerpoint/2010/main" val="3969584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4B8BEF-EE4B-BA3C-8E53-98FB6B59F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362BFB0B-F378-C71D-BD2C-3EDCB77A52A4}"/>
              </a:ext>
            </a:extLst>
          </p:cNvPr>
          <p:cNvSpPr txBox="1"/>
          <p:nvPr/>
        </p:nvSpPr>
        <p:spPr>
          <a:xfrm>
            <a:off x="3234332" y="1693856"/>
            <a:ext cx="7318338" cy="35394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“O </a:t>
            </a:r>
            <a:r>
              <a:rPr lang="en-US" sz="2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discipulado</a:t>
            </a:r>
            <a:r>
              <a:rPr lang="en-US" sz="2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de Jesus </a:t>
            </a:r>
            <a:r>
              <a:rPr lang="en-US" sz="2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demanda</a:t>
            </a:r>
            <a:r>
              <a:rPr lang="en-US" sz="2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 </a:t>
            </a:r>
            <a:r>
              <a:rPr lang="en-US" sz="2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prontidão</a:t>
            </a:r>
            <a:r>
              <a:rPr lang="en-US" sz="2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para </a:t>
            </a:r>
            <a:r>
              <a:rPr lang="en-US" sz="2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sofrer</a:t>
            </a:r>
            <a:r>
              <a:rPr lang="en-US" sz="2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até</a:t>
            </a:r>
            <a:r>
              <a:rPr lang="en-US" sz="2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mesmo</a:t>
            </a:r>
            <a:r>
              <a:rPr lang="en-US" sz="2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 </a:t>
            </a:r>
            <a:r>
              <a:rPr lang="en-US" sz="2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morte</a:t>
            </a:r>
            <a:r>
              <a:rPr lang="en-US" sz="2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mais</a:t>
            </a:r>
            <a:r>
              <a:rPr lang="en-US" sz="2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cruel e infame </a:t>
            </a:r>
            <a:r>
              <a:rPr lang="en-US" sz="2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por</a:t>
            </a:r>
            <a:r>
              <a:rPr lang="en-US" sz="2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amor (…)</a:t>
            </a:r>
          </a:p>
          <a:p>
            <a:r>
              <a:rPr lang="en-US" sz="2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Jesus, </a:t>
            </a:r>
            <a:r>
              <a:rPr lang="en-US" sz="2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portanto</a:t>
            </a:r>
            <a:r>
              <a:rPr lang="en-US" sz="2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demanda</a:t>
            </a:r>
            <a:r>
              <a:rPr lang="en-US" sz="2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dos </a:t>
            </a:r>
            <a:r>
              <a:rPr lang="en-US" sz="2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discípulos</a:t>
            </a:r>
            <a:r>
              <a:rPr lang="en-US" sz="2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que</a:t>
            </a:r>
            <a:r>
              <a:rPr lang="en-US" sz="2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levem</a:t>
            </a:r>
            <a:r>
              <a:rPr lang="en-US" sz="2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 </a:t>
            </a:r>
            <a:r>
              <a:rPr lang="en-US" sz="2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cruz</a:t>
            </a:r>
            <a:r>
              <a:rPr lang="en-US" sz="2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ao</a:t>
            </a:r>
            <a:r>
              <a:rPr lang="en-US" sz="2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local da </a:t>
            </a:r>
            <a:r>
              <a:rPr lang="en-US" sz="2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execução</a:t>
            </a:r>
            <a:r>
              <a:rPr lang="en-US" sz="2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junto com </a:t>
            </a:r>
            <a:r>
              <a:rPr lang="en-US" sz="2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ele</a:t>
            </a:r>
            <a:r>
              <a:rPr lang="en-US" sz="2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28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que</a:t>
            </a:r>
            <a:r>
              <a:rPr lang="en-US" sz="2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andem</a:t>
            </a:r>
            <a:r>
              <a:rPr lang="en-US" sz="2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com </a:t>
            </a:r>
            <a:r>
              <a:rPr lang="en-US" sz="28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ele</a:t>
            </a:r>
            <a:r>
              <a:rPr lang="en-US" sz="2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rumo</a:t>
            </a:r>
            <a:r>
              <a:rPr lang="en-US" sz="2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à </a:t>
            </a:r>
            <a:r>
              <a:rPr lang="en-US" sz="28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morte</a:t>
            </a:r>
            <a:r>
              <a:rPr lang="en-US" sz="2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”. </a:t>
            </a:r>
          </a:p>
          <a:p>
            <a:endParaRPr lang="en-US" sz="2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2800" i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Fritz Rienecker</a:t>
            </a:r>
            <a:endParaRPr lang="pt-BR" sz="2800" i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198" name="Picture 6" descr="Fritz Rienecker - SCM Shop.de">
            <a:extLst>
              <a:ext uri="{FF2B5EF4-FFF2-40B4-BE49-F238E27FC236}">
                <a16:creationId xmlns:a16="http://schemas.microsoft.com/office/drawing/2014/main" id="{3793B926-9354-9782-2014-3EEACEC2DA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218" y="1610756"/>
            <a:ext cx="2469782" cy="363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1545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227C46-179F-DF5F-5264-241FACDEF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CC6F0AA-44D0-CA78-ACF8-E287644D74A3}"/>
              </a:ext>
            </a:extLst>
          </p:cNvPr>
          <p:cNvSpPr txBox="1"/>
          <p:nvPr/>
        </p:nvSpPr>
        <p:spPr>
          <a:xfrm>
            <a:off x="823484" y="2760915"/>
            <a:ext cx="10199757" cy="236988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3200" b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verdadeiro discipulado envolve renúncia</a:t>
            </a:r>
          </a:p>
          <a:p>
            <a:endParaRPr lang="pt-BR" sz="3200" b="1" i="1" dirty="0">
              <a:solidFill>
                <a:srgbClr val="082B4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pt-BR" sz="2800" i="1" dirty="0">
                <a:solidFill>
                  <a:schemeClr val="tx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Da mesma forma, qualquer de vocês que </a:t>
            </a:r>
            <a:r>
              <a:rPr lang="pt-BR" sz="2800" b="1" i="1" dirty="0">
                <a:solidFill>
                  <a:schemeClr val="tx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não renunciar </a:t>
            </a:r>
            <a:r>
              <a:rPr lang="pt-BR" sz="2800" i="1" dirty="0">
                <a:solidFill>
                  <a:schemeClr val="tx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tudo o que possui </a:t>
            </a:r>
            <a:r>
              <a:rPr lang="pt-BR" sz="2800" b="1" i="1" dirty="0">
                <a:solidFill>
                  <a:schemeClr val="tx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não pode ser meu discípulo</a:t>
            </a:r>
            <a:r>
              <a:rPr lang="pt-BR" sz="2800" i="1" dirty="0">
                <a:solidFill>
                  <a:schemeClr val="tx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sz="2800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pt-BR" sz="2800" dirty="0" err="1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Lc</a:t>
            </a:r>
            <a:r>
              <a:rPr lang="pt-BR" sz="2800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14:33).</a:t>
            </a:r>
          </a:p>
          <a:p>
            <a:endParaRPr lang="pt-BR" sz="2800" i="1" dirty="0">
              <a:solidFill>
                <a:srgbClr val="082B4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EBD1D33-ED80-011F-32F9-469E1A95D463}"/>
              </a:ext>
            </a:extLst>
          </p:cNvPr>
          <p:cNvSpPr txBox="1"/>
          <p:nvPr/>
        </p:nvSpPr>
        <p:spPr>
          <a:xfrm>
            <a:off x="909982" y="609218"/>
            <a:ext cx="1019975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DESAFIO DE SER DISCÍPULO</a:t>
            </a:r>
          </a:p>
        </p:txBody>
      </p:sp>
    </p:spTree>
    <p:extLst>
      <p:ext uri="{BB962C8B-B14F-4D97-AF65-F5344CB8AC3E}">
        <p14:creationId xmlns:p14="http://schemas.microsoft.com/office/powerpoint/2010/main" val="2935630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4908BB-09E6-C37C-BD28-E85D0C290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8AE6AF90-F3D3-1E62-70AF-FD501F5A4AF2}"/>
              </a:ext>
            </a:extLst>
          </p:cNvPr>
          <p:cNvSpPr txBox="1"/>
          <p:nvPr/>
        </p:nvSpPr>
        <p:spPr>
          <a:xfrm>
            <a:off x="345989" y="2194464"/>
            <a:ext cx="8449668" cy="31085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8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“O que Jesus pede é uma </a:t>
            </a:r>
            <a:r>
              <a:rPr lang="pt-BR" sz="28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devoção de todo o coração</a:t>
            </a:r>
            <a:r>
              <a:rPr lang="pt-BR" sz="28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uma lealdade a toda prova, uma negação completa de si mesmo, de seu tempo, de seu dinheiro, de suas possessões terrenas, de seus talentos etc., </a:t>
            </a:r>
            <a:r>
              <a:rPr lang="pt-BR" sz="2800" b="1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à disposição de Cristo”</a:t>
            </a:r>
            <a:r>
              <a:rPr lang="pt-BR" sz="28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 algn="ctr"/>
            <a:endParaRPr lang="pt-BR" sz="280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pt-BR" sz="28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  Hendriksen, 2014, p. 260.</a:t>
            </a:r>
            <a:endParaRPr lang="pt-BR" sz="2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194" name="Picture 2" descr="Amazon.com.br: William Hendriksen: livros, biografia, última atualização">
            <a:extLst>
              <a:ext uri="{FF2B5EF4-FFF2-40B4-BE49-F238E27FC236}">
                <a16:creationId xmlns:a16="http://schemas.microsoft.com/office/drawing/2014/main" id="{7680BD29-0D77-B363-2917-EC155E9DF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9828" y="2171289"/>
            <a:ext cx="2193699" cy="2876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1810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B77B4F-345A-8E87-620F-BFA7BAFF3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1C4A24C-A005-BED8-5DDB-DB5286C65CE0}"/>
              </a:ext>
            </a:extLst>
          </p:cNvPr>
          <p:cNvSpPr txBox="1"/>
          <p:nvPr/>
        </p:nvSpPr>
        <p:spPr>
          <a:xfrm>
            <a:off x="5031408" y="2453378"/>
            <a:ext cx="6838123" cy="255454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ilustração da torre (vs. 28-30)</a:t>
            </a:r>
          </a:p>
          <a:p>
            <a:endParaRPr lang="pt-BR" sz="32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ilustração do rei  (vs. 31-32)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pt-BR" sz="32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pt-BR" sz="32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855A9C9-8542-8767-9820-00EED0604D21}"/>
              </a:ext>
            </a:extLst>
          </p:cNvPr>
          <p:cNvSpPr txBox="1"/>
          <p:nvPr/>
        </p:nvSpPr>
        <p:spPr>
          <a:xfrm>
            <a:off x="914399" y="2644169"/>
            <a:ext cx="339697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800" b="1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duas ilustrações</a:t>
            </a:r>
          </a:p>
        </p:txBody>
      </p:sp>
    </p:spTree>
    <p:extLst>
      <p:ext uri="{BB962C8B-B14F-4D97-AF65-F5344CB8AC3E}">
        <p14:creationId xmlns:p14="http://schemas.microsoft.com/office/powerpoint/2010/main" val="3519461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D5B5C7-099D-4009-A67B-7D2F963A9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42116CAF-CC83-5729-B41E-87B043E6B6B2}"/>
              </a:ext>
            </a:extLst>
          </p:cNvPr>
          <p:cNvSpPr txBox="1"/>
          <p:nvPr/>
        </p:nvSpPr>
        <p:spPr>
          <a:xfrm>
            <a:off x="823484" y="2411148"/>
            <a:ext cx="10199757" cy="36625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3600" b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que as duas ilustrações ensinam?</a:t>
            </a:r>
          </a:p>
          <a:p>
            <a:endParaRPr lang="pt-BR" sz="3600" b="1" i="1" dirty="0">
              <a:solidFill>
                <a:srgbClr val="082B4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Precisamos decidir pagar o preço de imitar Jesus em nossa caminhada, </a:t>
            </a:r>
            <a:r>
              <a:rPr lang="pt-BR" sz="32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 forma consciente</a:t>
            </a:r>
            <a:r>
              <a:rPr lang="pt-BR" sz="32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3200" dirty="0">
              <a:solidFill>
                <a:schemeClr val="accent1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Jesus não se impressiona com “grandes multidões”.</a:t>
            </a:r>
          </a:p>
          <a:p>
            <a:endParaRPr lang="pt-BR" sz="3200" i="1" dirty="0">
              <a:solidFill>
                <a:srgbClr val="082B4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F656730-F95C-06AD-AAEA-7DB87A0C88FA}"/>
              </a:ext>
            </a:extLst>
          </p:cNvPr>
          <p:cNvSpPr txBox="1"/>
          <p:nvPr/>
        </p:nvSpPr>
        <p:spPr>
          <a:xfrm>
            <a:off x="909982" y="609218"/>
            <a:ext cx="1019975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DESAFIO DE SER DISCÍPULO</a:t>
            </a:r>
          </a:p>
        </p:txBody>
      </p:sp>
    </p:spTree>
    <p:extLst>
      <p:ext uri="{BB962C8B-B14F-4D97-AF65-F5344CB8AC3E}">
        <p14:creationId xmlns:p14="http://schemas.microsoft.com/office/powerpoint/2010/main" val="1857577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B48290-907A-CDFA-C4B4-7B140D14D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7DC71825-160B-CA7E-D1F0-6C8BAA7B15BB}"/>
              </a:ext>
            </a:extLst>
          </p:cNvPr>
          <p:cNvSpPr txBox="1"/>
          <p:nvPr/>
        </p:nvSpPr>
        <p:spPr>
          <a:xfrm>
            <a:off x="823484" y="2411148"/>
            <a:ext cx="10199757" cy="36625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3600" b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Que compromissos assumiremos?</a:t>
            </a:r>
          </a:p>
          <a:p>
            <a:endParaRPr lang="pt-BR" sz="3600" b="1" i="1" dirty="0">
              <a:solidFill>
                <a:srgbClr val="082B4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Nos esforçaremos, dia a dia, para imitarmos Jesus;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Assumiremos a nossa cruz, dia a dia;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Amaremos Jesus sobre todas as coisas;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Renunciaremos a tudo para fazer a vontade de Jesus. </a:t>
            </a:r>
          </a:p>
          <a:p>
            <a:endParaRPr lang="pt-BR" sz="3200" i="1" dirty="0">
              <a:solidFill>
                <a:srgbClr val="082B4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CCCDBA0-32F3-3754-DDEB-54A357D6F8E0}"/>
              </a:ext>
            </a:extLst>
          </p:cNvPr>
          <p:cNvSpPr txBox="1"/>
          <p:nvPr/>
        </p:nvSpPr>
        <p:spPr>
          <a:xfrm>
            <a:off x="909982" y="609218"/>
            <a:ext cx="1019975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DESAFIO DE SER DISCÍPULO</a:t>
            </a:r>
          </a:p>
        </p:txBody>
      </p:sp>
    </p:spTree>
    <p:extLst>
      <p:ext uri="{BB962C8B-B14F-4D97-AF65-F5344CB8AC3E}">
        <p14:creationId xmlns:p14="http://schemas.microsoft.com/office/powerpoint/2010/main" val="3413309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60CDC7-0A5F-1C9E-3C73-989E90E31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B1B40F3-4712-37F9-DDE8-ECCF5A20A65E}"/>
              </a:ext>
            </a:extLst>
          </p:cNvPr>
          <p:cNvSpPr txBox="1"/>
          <p:nvPr/>
        </p:nvSpPr>
        <p:spPr>
          <a:xfrm>
            <a:off x="815838" y="2376309"/>
            <a:ext cx="10199757" cy="33239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pt-BR" sz="3000" b="1" dirty="0">
              <a:solidFill>
                <a:schemeClr val="bg1"/>
              </a:solidFill>
              <a:latin typeface="Segoe UI" panose="020B0502040204020203" pitchFamily="34" charset="0"/>
              <a:ea typeface="Segoe UI Historic" panose="020B0502040204020203" pitchFamily="34" charset="0"/>
              <a:cs typeface="Segoe UI" panose="020B0502040204020203" pitchFamily="34" charset="0"/>
            </a:endParaRPr>
          </a:p>
          <a:p>
            <a:r>
              <a:rPr lang="pt-BR" sz="3000" dirty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Qual deve ser </a:t>
            </a:r>
            <a:r>
              <a:rPr lang="pt-BR" sz="3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a grande preocupação de um discípulo</a:t>
            </a:r>
            <a:r>
              <a:rPr lang="pt-BR" sz="3000" dirty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3000" dirty="0">
              <a:solidFill>
                <a:schemeClr val="bg1"/>
              </a:solidFill>
              <a:latin typeface="Segoe UI" panose="020B0502040204020203" pitchFamily="34" charset="0"/>
              <a:ea typeface="Segoe UI Historic" panose="020B0502040204020203" pitchFamily="34" charset="0"/>
              <a:cs typeface="Segoe UI" panose="020B0502040204020203" pitchFamily="34" charset="0"/>
            </a:endParaRPr>
          </a:p>
          <a:p>
            <a:r>
              <a:rPr lang="pt-BR" sz="3000" i="1" dirty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O sal é bom, mas, se perder o sabor, como restaurá‑lo? Não serve nem para o solo nem para adubo; é jogado fora. ― Aquele que tem ouvidos para ouvir ouça </a:t>
            </a:r>
            <a:r>
              <a:rPr lang="pt-BR" sz="3000" dirty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pt-BR" sz="3000" dirty="0" err="1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Lc</a:t>
            </a:r>
            <a:r>
              <a:rPr lang="pt-BR" sz="3000" dirty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 14:34-35).</a:t>
            </a:r>
            <a:endParaRPr lang="pt-BR" sz="3000" i="1" dirty="0">
              <a:solidFill>
                <a:schemeClr val="bg1"/>
              </a:solidFill>
              <a:latin typeface="Segoe UI" panose="020B0502040204020203" pitchFamily="34" charset="0"/>
              <a:ea typeface="Segoe UI Historic" panose="020B0502040204020203" pitchFamily="34" charset="0"/>
              <a:cs typeface="Segoe UI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3000" b="1" dirty="0">
              <a:solidFill>
                <a:schemeClr val="bg1"/>
              </a:solidFill>
              <a:latin typeface="Segoe UI" panose="020B0502040204020203" pitchFamily="34" charset="0"/>
              <a:ea typeface="Segoe UI Historic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507BF59-A748-ACB9-60AF-67D2EAAF1B13}"/>
              </a:ext>
            </a:extLst>
          </p:cNvPr>
          <p:cNvSpPr txBox="1"/>
          <p:nvPr/>
        </p:nvSpPr>
        <p:spPr>
          <a:xfrm>
            <a:off x="909982" y="609218"/>
            <a:ext cx="1019975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DESAFIO DE FAZER DISCÍPULOS</a:t>
            </a:r>
          </a:p>
        </p:txBody>
      </p:sp>
    </p:spTree>
    <p:extLst>
      <p:ext uri="{BB962C8B-B14F-4D97-AF65-F5344CB8AC3E}">
        <p14:creationId xmlns:p14="http://schemas.microsoft.com/office/powerpoint/2010/main" val="2736658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F0CA7F-1FCA-1554-CC90-B400C8572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646FA532-531B-FD9C-BAE0-8F0568319D32}"/>
              </a:ext>
            </a:extLst>
          </p:cNvPr>
          <p:cNvSpPr txBox="1"/>
          <p:nvPr/>
        </p:nvSpPr>
        <p:spPr>
          <a:xfrm>
            <a:off x="729341" y="1964196"/>
            <a:ext cx="9230205" cy="470898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pt-BR" sz="3000" b="1" dirty="0">
              <a:solidFill>
                <a:schemeClr val="bg1"/>
              </a:solidFill>
              <a:latin typeface="Segoe UI" panose="020B0502040204020203" pitchFamily="34" charset="0"/>
              <a:ea typeface="Segoe UI Historic" panose="020B0502040204020203" pitchFamily="34" charset="0"/>
              <a:cs typeface="Segoe UI" panose="020B0502040204020203" pitchFamily="34" charset="0"/>
            </a:endParaRPr>
          </a:p>
          <a:p>
            <a:r>
              <a:rPr lang="pt-BR" sz="3000" dirty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Ser um discípulo, um seguidor de Jesus, </a:t>
            </a:r>
            <a:r>
              <a:rPr lang="pt-BR" sz="3000" b="1" dirty="0">
                <a:solidFill>
                  <a:srgbClr val="FFFF00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é ser um influenciador.</a:t>
            </a:r>
            <a:r>
              <a:rPr lang="pt-BR" sz="3000" dirty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 É fazer diferença na família, na escola, no trabalho, na sociedade, no mundo. </a:t>
            </a:r>
          </a:p>
          <a:p>
            <a:endParaRPr lang="pt-BR" sz="3000" dirty="0">
              <a:solidFill>
                <a:schemeClr val="bg1"/>
              </a:solidFill>
              <a:latin typeface="Segoe UI" panose="020B0502040204020203" pitchFamily="34" charset="0"/>
              <a:ea typeface="Segoe UI Historic" panose="020B0502040204020203" pitchFamily="34" charset="0"/>
              <a:cs typeface="Segoe UI" panose="020B0502040204020203" pitchFamily="34" charset="0"/>
            </a:endParaRPr>
          </a:p>
          <a:p>
            <a:r>
              <a:rPr lang="pt-BR" sz="3000" b="1" dirty="0">
                <a:solidFill>
                  <a:srgbClr val="FFFF00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Francis Chan </a:t>
            </a:r>
            <a:r>
              <a:rPr lang="pt-BR" sz="3000" dirty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escreveu que fazer discípulos deve ser a “missão da nossa vida. É o que nos define. Um discípulo é um discipulador”.</a:t>
            </a:r>
          </a:p>
          <a:p>
            <a:endParaRPr lang="pt-BR" sz="3000" dirty="0">
              <a:solidFill>
                <a:schemeClr val="bg1"/>
              </a:solidFill>
              <a:latin typeface="Segoe UI" panose="020B0502040204020203" pitchFamily="34" charset="0"/>
              <a:ea typeface="Segoe UI Historic" panose="020B0502040204020203" pitchFamily="34" charset="0"/>
              <a:cs typeface="Segoe UI" panose="020B0502040204020203" pitchFamily="34" charset="0"/>
            </a:endParaRPr>
          </a:p>
          <a:p>
            <a:endParaRPr lang="pt-BR" sz="3000" b="1" dirty="0">
              <a:solidFill>
                <a:schemeClr val="bg1"/>
              </a:solidFill>
              <a:latin typeface="Segoe UI" panose="020B0502040204020203" pitchFamily="34" charset="0"/>
              <a:ea typeface="Segoe UI Historic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11223B2-EE87-16F2-AFC4-4834D1102851}"/>
              </a:ext>
            </a:extLst>
          </p:cNvPr>
          <p:cNvSpPr txBox="1"/>
          <p:nvPr/>
        </p:nvSpPr>
        <p:spPr>
          <a:xfrm>
            <a:off x="909982" y="609218"/>
            <a:ext cx="1019975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DESAFIO DE FAZER DISCÍPULOS</a:t>
            </a:r>
          </a:p>
        </p:txBody>
      </p:sp>
      <p:pic>
        <p:nvPicPr>
          <p:cNvPr id="11266" name="Picture 2" descr="When God Doesn't Listen by Francis Chan">
            <a:extLst>
              <a:ext uri="{FF2B5EF4-FFF2-40B4-BE49-F238E27FC236}">
                <a16:creationId xmlns:a16="http://schemas.microsoft.com/office/drawing/2014/main" id="{D7D95E79-F12D-2CBF-4441-84A5B35D6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5308" y="3799809"/>
            <a:ext cx="1675634" cy="251802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4227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DC5DA5-1B73-C219-0562-BD2C1B970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C226FBAF-1A18-1C00-2B9A-D8CAB90291C6}"/>
              </a:ext>
            </a:extLst>
          </p:cNvPr>
          <p:cNvSpPr txBox="1"/>
          <p:nvPr/>
        </p:nvSpPr>
        <p:spPr>
          <a:xfrm>
            <a:off x="702422" y="2120204"/>
            <a:ext cx="10787156" cy="387798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pt-BR" sz="3000" b="1" dirty="0">
              <a:solidFill>
                <a:schemeClr val="bg1"/>
              </a:solidFill>
              <a:latin typeface="Segoe UI" panose="020B0502040204020203" pitchFamily="34" charset="0"/>
              <a:ea typeface="Segoe UI Historic" panose="020B0502040204020203" pitchFamily="34" charset="0"/>
              <a:cs typeface="Segoe UI" panose="020B0502040204020203" pitchFamily="34" charset="0"/>
            </a:endParaRPr>
          </a:p>
          <a:p>
            <a:r>
              <a:rPr lang="pt-BR" sz="3600" b="1" dirty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Como Jesus fazia discípulos? Lucas 15:1-3</a:t>
            </a:r>
          </a:p>
          <a:p>
            <a:endParaRPr lang="pt-BR" sz="3000" dirty="0">
              <a:solidFill>
                <a:schemeClr val="bg1"/>
              </a:solidFill>
              <a:latin typeface="Segoe UI" panose="020B0502040204020203" pitchFamily="34" charset="0"/>
              <a:ea typeface="Segoe UI Historic" panose="020B0502040204020203" pitchFamily="34" charset="0"/>
              <a:cs typeface="Segoe UI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Era um discipulado acessível: “recebe pecadores”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Era um discipulado relacional: “come com eles”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Era um discipulado bíblico: “para ouvi-lo”</a:t>
            </a:r>
          </a:p>
          <a:p>
            <a:endParaRPr lang="pt-BR" sz="3000" dirty="0">
              <a:solidFill>
                <a:schemeClr val="bg1"/>
              </a:solidFill>
              <a:latin typeface="Segoe UI" panose="020B0502040204020203" pitchFamily="34" charset="0"/>
              <a:ea typeface="Segoe UI Historic" panose="020B0502040204020203" pitchFamily="34" charset="0"/>
              <a:cs typeface="Segoe UI" panose="020B0502040204020203" pitchFamily="34" charset="0"/>
            </a:endParaRPr>
          </a:p>
          <a:p>
            <a:endParaRPr lang="pt-BR" sz="3000" b="1" dirty="0">
              <a:solidFill>
                <a:schemeClr val="bg1"/>
              </a:solidFill>
              <a:latin typeface="Segoe UI" panose="020B0502040204020203" pitchFamily="34" charset="0"/>
              <a:ea typeface="Segoe UI Historic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34F2D16-23C0-62FE-D39B-FF5241A94B6F}"/>
              </a:ext>
            </a:extLst>
          </p:cNvPr>
          <p:cNvSpPr txBox="1"/>
          <p:nvPr/>
        </p:nvSpPr>
        <p:spPr>
          <a:xfrm>
            <a:off x="909982" y="609218"/>
            <a:ext cx="1019975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DESAFIO DE FAZER DISCÍPULOS</a:t>
            </a:r>
          </a:p>
        </p:txBody>
      </p:sp>
    </p:spTree>
    <p:extLst>
      <p:ext uri="{BB962C8B-B14F-4D97-AF65-F5344CB8AC3E}">
        <p14:creationId xmlns:p14="http://schemas.microsoft.com/office/powerpoint/2010/main" val="2166790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C5FBD4-6900-39BC-DBAC-31302CF98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C0C8D7B-916F-96D9-E01A-C8F9E4769D61}"/>
              </a:ext>
            </a:extLst>
          </p:cNvPr>
          <p:cNvSpPr txBox="1"/>
          <p:nvPr/>
        </p:nvSpPr>
        <p:spPr>
          <a:xfrm>
            <a:off x="702422" y="1889373"/>
            <a:ext cx="10787156" cy="43396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pt-BR" sz="3000" b="1" dirty="0">
              <a:solidFill>
                <a:schemeClr val="bg1"/>
              </a:solidFill>
              <a:latin typeface="Segoe UI" panose="020B0502040204020203" pitchFamily="34" charset="0"/>
              <a:ea typeface="Segoe UI Historic" panose="020B0502040204020203" pitchFamily="34" charset="0"/>
              <a:cs typeface="Segoe UI" panose="020B0502040204020203" pitchFamily="34" charset="0"/>
            </a:endParaRPr>
          </a:p>
          <a:p>
            <a:r>
              <a:rPr lang="pt-BR" sz="3600" b="1" dirty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O discipulado dos religiosos</a:t>
            </a:r>
          </a:p>
          <a:p>
            <a:endParaRPr lang="pt-BR" sz="3000" dirty="0">
              <a:solidFill>
                <a:schemeClr val="bg1"/>
              </a:solidFill>
              <a:latin typeface="Segoe UI" panose="020B0502040204020203" pitchFamily="34" charset="0"/>
              <a:ea typeface="Segoe UI Historic" panose="020B0502040204020203" pitchFamily="34" charset="0"/>
              <a:cs typeface="Segoe UI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Evita “estar” com os pecadores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Não transforma interiormente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Não é centrado no evangelho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3000" dirty="0">
              <a:solidFill>
                <a:schemeClr val="bg1"/>
              </a:solidFill>
              <a:latin typeface="Segoe UI" panose="020B0502040204020203" pitchFamily="34" charset="0"/>
              <a:ea typeface="Segoe UI Historic" panose="020B0502040204020203" pitchFamily="34" charset="0"/>
              <a:cs typeface="Segoe UI" panose="020B0502040204020203" pitchFamily="34" charset="0"/>
            </a:endParaRPr>
          </a:p>
          <a:p>
            <a:endParaRPr lang="pt-BR" sz="3000" dirty="0">
              <a:solidFill>
                <a:schemeClr val="bg1"/>
              </a:solidFill>
              <a:latin typeface="Segoe UI" panose="020B0502040204020203" pitchFamily="34" charset="0"/>
              <a:ea typeface="Segoe UI Historic" panose="020B0502040204020203" pitchFamily="34" charset="0"/>
              <a:cs typeface="Segoe UI" panose="020B0502040204020203" pitchFamily="34" charset="0"/>
            </a:endParaRPr>
          </a:p>
          <a:p>
            <a:endParaRPr lang="pt-BR" sz="3000" b="1" dirty="0">
              <a:solidFill>
                <a:schemeClr val="bg1"/>
              </a:solidFill>
              <a:latin typeface="Segoe UI" panose="020B0502040204020203" pitchFamily="34" charset="0"/>
              <a:ea typeface="Segoe UI Historic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437BB80-7E81-48ED-F43B-3154F9D782F5}"/>
              </a:ext>
            </a:extLst>
          </p:cNvPr>
          <p:cNvSpPr txBox="1"/>
          <p:nvPr/>
        </p:nvSpPr>
        <p:spPr>
          <a:xfrm>
            <a:off x="909982" y="609218"/>
            <a:ext cx="1019975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DESAFIO DE FAZER DISCÍPULOS</a:t>
            </a:r>
          </a:p>
        </p:txBody>
      </p:sp>
    </p:spTree>
    <p:extLst>
      <p:ext uri="{BB962C8B-B14F-4D97-AF65-F5344CB8AC3E}">
        <p14:creationId xmlns:p14="http://schemas.microsoft.com/office/powerpoint/2010/main" val="4191544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85DCA2-4BE9-ADCF-A020-36C747150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8A63CCDD-669F-C681-0C1F-E2FCD4C6BEAD}"/>
              </a:ext>
            </a:extLst>
          </p:cNvPr>
          <p:cNvSpPr txBox="1"/>
          <p:nvPr/>
        </p:nvSpPr>
        <p:spPr>
          <a:xfrm>
            <a:off x="702422" y="1984281"/>
            <a:ext cx="10787156" cy="387798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pt-BR" sz="3000" b="1" dirty="0">
              <a:solidFill>
                <a:schemeClr val="bg1"/>
              </a:solidFill>
              <a:latin typeface="Segoe UI" panose="020B0502040204020203" pitchFamily="34" charset="0"/>
              <a:ea typeface="Segoe UI Historic" panose="020B0502040204020203" pitchFamily="34" charset="0"/>
              <a:cs typeface="Segoe UI" panose="020B0502040204020203" pitchFamily="34" charset="0"/>
            </a:endParaRPr>
          </a:p>
          <a:p>
            <a:r>
              <a:rPr lang="pt-BR" sz="3600" b="1" dirty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As razões para o discipulado</a:t>
            </a:r>
          </a:p>
          <a:p>
            <a:endParaRPr lang="pt-BR" sz="3000" dirty="0">
              <a:solidFill>
                <a:schemeClr val="bg1"/>
              </a:solidFill>
              <a:latin typeface="Segoe UI" panose="020B0502040204020203" pitchFamily="34" charset="0"/>
              <a:ea typeface="Segoe UI Historic" panose="020B0502040204020203" pitchFamily="34" charset="0"/>
              <a:cs typeface="Segoe UI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Jesus contou três parábolas sobre o extraordinário e incompreendido amor de Deus pelos perdidos (</a:t>
            </a:r>
            <a:r>
              <a:rPr lang="pt-BR" sz="3000" dirty="0" err="1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Lc</a:t>
            </a:r>
            <a:r>
              <a:rPr lang="pt-BR" sz="3000" dirty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 15:4:32)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3000" dirty="0">
              <a:solidFill>
                <a:schemeClr val="bg1"/>
              </a:solidFill>
              <a:latin typeface="Segoe UI" panose="020B0502040204020203" pitchFamily="34" charset="0"/>
              <a:ea typeface="Segoe UI Historic" panose="020B0502040204020203" pitchFamily="34" charset="0"/>
              <a:cs typeface="Segoe UI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Servimos um Deus que decidiu movimentar-se em direção aos perdidos.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0CC6C7F-89E1-6CC0-8802-F2E1475581A2}"/>
              </a:ext>
            </a:extLst>
          </p:cNvPr>
          <p:cNvSpPr txBox="1"/>
          <p:nvPr/>
        </p:nvSpPr>
        <p:spPr>
          <a:xfrm>
            <a:off x="909982" y="609218"/>
            <a:ext cx="1019975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DESAFIO DE FAZER DISCÍPULOS</a:t>
            </a:r>
          </a:p>
        </p:txBody>
      </p:sp>
    </p:spTree>
    <p:extLst>
      <p:ext uri="{BB962C8B-B14F-4D97-AF65-F5344CB8AC3E}">
        <p14:creationId xmlns:p14="http://schemas.microsoft.com/office/powerpoint/2010/main" val="403172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6F5139-1463-504A-B192-DA36BFC9D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0731D475-8BC5-4784-93DA-A002E5352F57}"/>
              </a:ext>
            </a:extLst>
          </p:cNvPr>
          <p:cNvSpPr txBox="1"/>
          <p:nvPr/>
        </p:nvSpPr>
        <p:spPr>
          <a:xfrm>
            <a:off x="702422" y="1753451"/>
            <a:ext cx="10787156" cy="43396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pt-BR" sz="3000" b="1" dirty="0">
              <a:solidFill>
                <a:schemeClr val="bg1"/>
              </a:solidFill>
              <a:latin typeface="Segoe UI" panose="020B0502040204020203" pitchFamily="34" charset="0"/>
              <a:ea typeface="Segoe UI Historic" panose="020B0502040204020203" pitchFamily="34" charset="0"/>
              <a:cs typeface="Segoe UI" panose="020B0502040204020203" pitchFamily="34" charset="0"/>
            </a:endParaRPr>
          </a:p>
          <a:p>
            <a:r>
              <a:rPr lang="pt-BR" sz="3600" b="1" dirty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O que o evangelho faz conosco?</a:t>
            </a:r>
          </a:p>
          <a:p>
            <a:endParaRPr lang="pt-BR" sz="3000" dirty="0">
              <a:solidFill>
                <a:schemeClr val="bg1"/>
              </a:solidFill>
              <a:latin typeface="Segoe UI" panose="020B0502040204020203" pitchFamily="34" charset="0"/>
              <a:ea typeface="Segoe UI Historic" panose="020B0502040204020203" pitchFamily="34" charset="0"/>
              <a:cs typeface="Segoe UI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Os estágios da vida do filho perdido (mais novo) é o ciclo da vida que acontece com todos os que se tornam discípulos.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3000" dirty="0">
              <a:solidFill>
                <a:schemeClr val="bg1"/>
              </a:solidFill>
              <a:latin typeface="Segoe UI" panose="020B0502040204020203" pitchFamily="34" charset="0"/>
              <a:ea typeface="Segoe UI Historic" panose="020B0502040204020203" pitchFamily="34" charset="0"/>
              <a:cs typeface="Segoe UI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Pecado (v. 11–13); castigo (v. 14–16); arrependimento (v. 17–19); conversão (v. 20-21); nova vida (v. 22–24).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82C7F81-E7AA-2E9D-31AC-0F287A7B8FF4}"/>
              </a:ext>
            </a:extLst>
          </p:cNvPr>
          <p:cNvSpPr txBox="1"/>
          <p:nvPr/>
        </p:nvSpPr>
        <p:spPr>
          <a:xfrm>
            <a:off x="909982" y="609218"/>
            <a:ext cx="1019975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DESAFIO DE FAZER DISCÍPULOS</a:t>
            </a:r>
          </a:p>
        </p:txBody>
      </p:sp>
    </p:spTree>
    <p:extLst>
      <p:ext uri="{BB962C8B-B14F-4D97-AF65-F5344CB8AC3E}">
        <p14:creationId xmlns:p14="http://schemas.microsoft.com/office/powerpoint/2010/main" val="1865146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9D28C9-FF99-88CA-D0D5-0987B05DE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069FFC98-0A38-CFA1-7A45-0287F2F9BE46}"/>
              </a:ext>
            </a:extLst>
          </p:cNvPr>
          <p:cNvSpPr txBox="1"/>
          <p:nvPr/>
        </p:nvSpPr>
        <p:spPr>
          <a:xfrm>
            <a:off x="702422" y="1984285"/>
            <a:ext cx="10787156" cy="387798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pt-BR" sz="3000" b="1" dirty="0">
              <a:solidFill>
                <a:schemeClr val="bg1"/>
              </a:solidFill>
              <a:latin typeface="Segoe UI" panose="020B0502040204020203" pitchFamily="34" charset="0"/>
              <a:ea typeface="Segoe UI Historic" panose="020B0502040204020203" pitchFamily="34" charset="0"/>
              <a:cs typeface="Segoe UI" panose="020B0502040204020203" pitchFamily="34" charset="0"/>
            </a:endParaRPr>
          </a:p>
          <a:p>
            <a:r>
              <a:rPr lang="pt-BR" sz="3600" b="1" dirty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Que compromissos assumiremos?</a:t>
            </a:r>
          </a:p>
          <a:p>
            <a:endParaRPr lang="pt-BR" sz="3000" dirty="0">
              <a:solidFill>
                <a:schemeClr val="bg1"/>
              </a:solidFill>
              <a:latin typeface="Segoe UI" panose="020B0502040204020203" pitchFamily="34" charset="0"/>
              <a:ea typeface="Segoe UI Historic" panose="020B0502040204020203" pitchFamily="34" charset="0"/>
              <a:cs typeface="Segoe UI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Caminhemos em direção as pessoas;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Conversemos com as pessoas sobre o evangelho;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Desafiemos pessoas a seguirem a Cristo;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Façamos refeições, passeios, compras </a:t>
            </a:r>
            <a:r>
              <a:rPr lang="pt-BR" sz="3000" i="1" dirty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etc.</a:t>
            </a:r>
            <a:r>
              <a:rPr lang="pt-BR" sz="3000" dirty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 intencionais!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Gastemos tempo ensinando o que Jesus ensinou.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C65C395-6C1F-98E6-F4AD-9281E5D1CA1A}"/>
              </a:ext>
            </a:extLst>
          </p:cNvPr>
          <p:cNvSpPr txBox="1"/>
          <p:nvPr/>
        </p:nvSpPr>
        <p:spPr>
          <a:xfrm>
            <a:off x="909982" y="609218"/>
            <a:ext cx="1019975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DESAFIO DE FAZER DISCÍPULOS</a:t>
            </a:r>
          </a:p>
        </p:txBody>
      </p:sp>
    </p:spTree>
    <p:extLst>
      <p:ext uri="{BB962C8B-B14F-4D97-AF65-F5344CB8AC3E}">
        <p14:creationId xmlns:p14="http://schemas.microsoft.com/office/powerpoint/2010/main" val="2793243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3DD4DC-4A55-60D3-E9B1-F5EA6B99A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6253F37C-8A78-0DC5-5E79-379572AB6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FAB1427-BC2A-48B4-8429-1769C4956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m 5" descr="Uma imagem contendo gato, mesa, deitado, vaso&#10;&#10;O conteúdo gerado por IA pode estar incorreto.">
            <a:extLst>
              <a:ext uri="{FF2B5EF4-FFF2-40B4-BE49-F238E27FC236}">
                <a16:creationId xmlns:a16="http://schemas.microsoft.com/office/drawing/2014/main" id="{BE81EE93-ABD3-25B4-5D33-D0BBEFA022F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B08681F2-2369-9D7D-9C43-2E89E5EAA609}"/>
              </a:ext>
            </a:extLst>
          </p:cNvPr>
          <p:cNvSpPr txBox="1"/>
          <p:nvPr/>
        </p:nvSpPr>
        <p:spPr>
          <a:xfrm>
            <a:off x="856327" y="1422401"/>
            <a:ext cx="4614759" cy="4163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b="1" dirty="0">
                <a:solidFill>
                  <a:srgbClr val="FFFFFF"/>
                </a:solidFill>
              </a:rPr>
              <a:t>SER E FAZER </a:t>
            </a:r>
            <a:r>
              <a:rPr lang="en-US" sz="6600" b="1" dirty="0">
                <a:solidFill>
                  <a:srgbClr val="FFFFFF"/>
                </a:solidFill>
              </a:rPr>
              <a:t>DISCÍPULOS</a:t>
            </a:r>
            <a:br>
              <a:rPr lang="en-US" sz="2000" b="1" dirty="0">
                <a:solidFill>
                  <a:srgbClr val="FFFFFF"/>
                </a:solidFill>
              </a:rPr>
            </a:br>
            <a:br>
              <a:rPr lang="en-US" sz="2000" b="1" dirty="0">
                <a:solidFill>
                  <a:srgbClr val="FFFFFF"/>
                </a:solidFill>
              </a:rPr>
            </a:br>
            <a:r>
              <a:rPr lang="en-US" sz="4000" b="1" dirty="0" err="1">
                <a:highlight>
                  <a:srgbClr val="FFFF00"/>
                </a:highlight>
              </a:rPr>
              <a:t>Aceita</a:t>
            </a:r>
            <a:r>
              <a:rPr lang="en-US" sz="4000" b="1" dirty="0">
                <a:highlight>
                  <a:srgbClr val="FFFF00"/>
                </a:highlight>
              </a:rPr>
              <a:t> o </a:t>
            </a:r>
            <a:r>
              <a:rPr lang="en-US" sz="4000" b="1" dirty="0" err="1">
                <a:highlight>
                  <a:srgbClr val="FFFF00"/>
                </a:highlight>
              </a:rPr>
              <a:t>desafio</a:t>
            </a:r>
            <a:r>
              <a:rPr lang="en-US" sz="4000" b="1" dirty="0">
                <a:highlight>
                  <a:srgbClr val="FFFF00"/>
                </a:highlight>
              </a:rPr>
              <a:t>?</a:t>
            </a:r>
            <a:endParaRPr lang="en-US" sz="2000" b="1" dirty="0">
              <a:highlight>
                <a:srgbClr val="FFFF00"/>
              </a:highlight>
            </a:endParaRPr>
          </a:p>
        </p:txBody>
      </p:sp>
      <p:pic>
        <p:nvPicPr>
          <p:cNvPr id="8" name="Imagem 7" descr="Placa vermelha com letras brancas em fundo preto&#10;&#10;O conteúdo gerado por IA pode estar incorreto.">
            <a:extLst>
              <a:ext uri="{FF2B5EF4-FFF2-40B4-BE49-F238E27FC236}">
                <a16:creationId xmlns:a16="http://schemas.microsoft.com/office/drawing/2014/main" id="{A6BB0EC4-4C96-A608-4150-48261DBCDE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426"/>
          <a:stretch>
            <a:fillRect/>
          </a:stretch>
        </p:blipFill>
        <p:spPr>
          <a:xfrm>
            <a:off x="10942152" y="191433"/>
            <a:ext cx="651714" cy="123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240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0933F8-7B06-13E3-D752-9C9CCE742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4B24DE4-83BD-FA12-DBF6-88DAC0041CC4}"/>
              </a:ext>
            </a:extLst>
          </p:cNvPr>
          <p:cNvSpPr txBox="1"/>
          <p:nvPr/>
        </p:nvSpPr>
        <p:spPr>
          <a:xfrm>
            <a:off x="1550504" y="5194852"/>
            <a:ext cx="9077739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4400" b="1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Eleilton Freitas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ADF31CC-D017-7D4C-7CD0-A1F9FC4D7136}"/>
              </a:ext>
            </a:extLst>
          </p:cNvPr>
          <p:cNvSpPr txBox="1"/>
          <p:nvPr/>
        </p:nvSpPr>
        <p:spPr>
          <a:xfrm>
            <a:off x="1550504" y="5931978"/>
            <a:ext cx="9077739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8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Instagram: @</a:t>
            </a:r>
            <a:r>
              <a:rPr lang="pt-BR" sz="2800" dirty="0" err="1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eleilton.freitas</a:t>
            </a:r>
            <a:endParaRPr lang="pt-BR" sz="2800" dirty="0">
              <a:solidFill>
                <a:srgbClr val="A8977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82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990</Words>
  <Application>Microsoft Macintosh PowerPoint</Application>
  <PresentationFormat>Widescreen</PresentationFormat>
  <Paragraphs>125</Paragraphs>
  <Slides>26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Segoe UI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Anderson Guarnieri Guarnieri</dc:creator>
  <cp:lastModifiedBy>Eleilton William de Souza Freitas</cp:lastModifiedBy>
  <cp:revision>8</cp:revision>
  <dcterms:created xsi:type="dcterms:W3CDTF">2026-01-19T14:38:39Z</dcterms:created>
  <dcterms:modified xsi:type="dcterms:W3CDTF">2026-05-02T01:38:00Z</dcterms:modified>
</cp:coreProperties>
</file>