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74" r:id="rId13"/>
    <p:sldId id="267" r:id="rId14"/>
    <p:sldId id="268" r:id="rId15"/>
    <p:sldId id="275" r:id="rId16"/>
    <p:sldId id="270" r:id="rId17"/>
    <p:sldId id="271" r:id="rId18"/>
    <p:sldId id="272" r:id="rId19"/>
    <p:sldId id="273" r:id="rId20"/>
  </p:sldIdLst>
  <p:sldSz cx="18288000" cy="10287000"/>
  <p:notesSz cx="6858000" cy="9144000"/>
  <p:embeddedFontLst>
    <p:embeddedFont>
      <p:font typeface="Calibri" panose="020F0502020204030204" pitchFamily="34" charset="0"/>
      <p:regular r:id="rId22"/>
      <p:bold r:id="rId23"/>
      <p:italic r:id="rId24"/>
      <p:boldItalic r:id="rId25"/>
    </p:embeddedFont>
    <p:embeddedFont>
      <p:font typeface="Segoe UI Black" panose="020B0A02040204020203" pitchFamily="34" charset="0"/>
      <p:bold r:id="rId26"/>
      <p:boldItalic r:id="rId27"/>
    </p:embeddedFont>
    <p:embeddedFont>
      <p:font typeface="Sailors" panose="02000000000000000000" charset="0"/>
      <p:regular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6" d="100"/>
          <a:sy n="46" d="100"/>
        </p:scale>
        <p:origin x="756"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4E7B56-01DC-4F3B-B83F-136FFDE8B3DF}" type="datetimeFigureOut">
              <a:rPr lang="pt-BR" smtClean="0"/>
              <a:t>23/05/2026</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4CA64D-703C-42F1-8D00-E3633EB4981E}" type="slidenum">
              <a:rPr lang="pt-BR" smtClean="0"/>
              <a:t>‹nº›</a:t>
            </a:fld>
            <a:endParaRPr lang="pt-BR"/>
          </a:p>
        </p:txBody>
      </p:sp>
    </p:spTree>
    <p:extLst>
      <p:ext uri="{BB962C8B-B14F-4D97-AF65-F5344CB8AC3E}">
        <p14:creationId xmlns:p14="http://schemas.microsoft.com/office/powerpoint/2010/main" val="24733732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9E4CA64D-703C-42F1-8D00-E3633EB4981E}" type="slidenum">
              <a:rPr lang="pt-BR" smtClean="0"/>
              <a:t>1</a:t>
            </a:fld>
            <a:endParaRPr lang="pt-BR"/>
          </a:p>
        </p:txBody>
      </p:sp>
    </p:spTree>
    <p:extLst>
      <p:ext uri="{BB962C8B-B14F-4D97-AF65-F5344CB8AC3E}">
        <p14:creationId xmlns:p14="http://schemas.microsoft.com/office/powerpoint/2010/main" val="34031121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5/23/2026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5/23/2026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5/23/2026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5/23/2026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jpe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8.svg"/></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10.svg"/></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4.jpeg"/><Relationship Id="rId4" Type="http://schemas.openxmlformats.org/officeDocument/2006/relationships/image" Target="../media/image8.jpe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4.jpeg"/><Relationship Id="rId4" Type="http://schemas.openxmlformats.org/officeDocument/2006/relationships/image" Target="../media/image10.jpe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15.svg"/></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19.svg"/><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TextBox 3"/>
          <p:cNvSpPr txBox="1"/>
          <p:nvPr/>
        </p:nvSpPr>
        <p:spPr>
          <a:xfrm>
            <a:off x="15544800" y="7895933"/>
            <a:ext cx="2057400" cy="1667123"/>
          </a:xfrm>
          <a:prstGeom prst="rect">
            <a:avLst/>
          </a:prstGeom>
        </p:spPr>
        <p:txBody>
          <a:bodyPr wrap="square" lIns="0" tIns="0" rIns="0" bIns="0" rtlCol="0" anchor="t">
            <a:spAutoFit/>
          </a:bodyPr>
          <a:lstStyle/>
          <a:p>
            <a:pPr algn="l">
              <a:lnSpc>
                <a:spcPts val="12968"/>
              </a:lnSpc>
            </a:pPr>
            <a:r>
              <a:rPr lang="en-US" sz="13099" dirty="0" smtClean="0">
                <a:solidFill>
                  <a:srgbClr val="ED6663"/>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ailors"/>
                <a:sym typeface="Sailors"/>
              </a:rPr>
              <a:t>09</a:t>
            </a:r>
            <a:endParaRPr lang="en-US" sz="13099" dirty="0">
              <a:solidFill>
                <a:srgbClr val="ED6663"/>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ailors"/>
              <a:sym typeface="Sailor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5" name="TextBox 5"/>
          <p:cNvSpPr txBox="1"/>
          <p:nvPr/>
        </p:nvSpPr>
        <p:spPr>
          <a:xfrm>
            <a:off x="2354285" y="4077849"/>
            <a:ext cx="12047515" cy="1767022"/>
          </a:xfrm>
          <a:prstGeom prst="rect">
            <a:avLst/>
          </a:prstGeom>
        </p:spPr>
        <p:txBody>
          <a:bodyPr wrap="square" lIns="0" tIns="0" rIns="0" bIns="0" rtlCol="0" anchor="t">
            <a:spAutoFit/>
          </a:bodyPr>
          <a:lstStyle/>
          <a:p>
            <a:pPr algn="just">
              <a:lnSpc>
                <a:spcPts val="14850"/>
              </a:lnSpc>
            </a:pPr>
            <a:r>
              <a:rPr lang="en-US" sz="11500" dirty="0" smtClean="0">
                <a:solidFill>
                  <a:schemeClr val="bg1"/>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ailors"/>
                <a:sym typeface="Sailors"/>
              </a:rPr>
              <a:t>IDOLATRIA:</a:t>
            </a:r>
            <a:endParaRPr lang="en-US" sz="15000" dirty="0">
              <a:solidFill>
                <a:schemeClr val="bg1"/>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ailors"/>
              <a:sym typeface="Sailors"/>
            </a:endParaRPr>
          </a:p>
        </p:txBody>
      </p:sp>
      <p:sp>
        <p:nvSpPr>
          <p:cNvPr id="6" name="TextBox 6"/>
          <p:cNvSpPr txBox="1"/>
          <p:nvPr/>
        </p:nvSpPr>
        <p:spPr>
          <a:xfrm>
            <a:off x="2362200" y="3433050"/>
            <a:ext cx="5257800" cy="884858"/>
          </a:xfrm>
          <a:prstGeom prst="rect">
            <a:avLst/>
          </a:prstGeom>
        </p:spPr>
        <p:txBody>
          <a:bodyPr wrap="square" lIns="0" tIns="0" rIns="0" bIns="0" rtlCol="0" anchor="t">
            <a:spAutoFit/>
          </a:bodyPr>
          <a:lstStyle/>
          <a:p>
            <a:pPr algn="l">
              <a:lnSpc>
                <a:spcPts val="6929"/>
              </a:lnSpc>
            </a:pPr>
            <a:r>
              <a:rPr lang="en-US" sz="6999" dirty="0" smtClean="0">
                <a:solidFill>
                  <a:srgbClr val="ED6663"/>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ailors"/>
                <a:sym typeface="Sailors"/>
              </a:rPr>
              <a:t>LIÇÃO </a:t>
            </a:r>
            <a:r>
              <a:rPr lang="en-US" sz="6999" dirty="0" smtClean="0">
                <a:solidFill>
                  <a:srgbClr val="ED6663"/>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ailors"/>
                <a:sym typeface="Sailors"/>
              </a:rPr>
              <a:t>09</a:t>
            </a:r>
            <a:endParaRPr lang="en-US" sz="6999" dirty="0">
              <a:solidFill>
                <a:srgbClr val="ED6663"/>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ailors"/>
              <a:sym typeface="Sailors"/>
            </a:endParaRPr>
          </a:p>
        </p:txBody>
      </p:sp>
      <p:sp>
        <p:nvSpPr>
          <p:cNvPr id="4" name="TextBox 4"/>
          <p:cNvSpPr txBox="1"/>
          <p:nvPr/>
        </p:nvSpPr>
        <p:spPr>
          <a:xfrm>
            <a:off x="2363810" y="5832241"/>
            <a:ext cx="12342790" cy="2539157"/>
          </a:xfrm>
          <a:prstGeom prst="rect">
            <a:avLst/>
          </a:prstGeom>
        </p:spPr>
        <p:txBody>
          <a:bodyPr wrap="square" lIns="0" tIns="0" rIns="0" bIns="0" rtlCol="0" anchor="t">
            <a:spAutoFit/>
          </a:bodyPr>
          <a:lstStyle/>
          <a:p>
            <a:pPr>
              <a:lnSpc>
                <a:spcPts val="9899"/>
              </a:lnSpc>
            </a:pPr>
            <a:r>
              <a:rPr lang="pt-BR" sz="8800" dirty="0">
                <a:solidFill>
                  <a:srgbClr val="ED6663"/>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ailors"/>
                <a:sym typeface="Sailors"/>
              </a:rPr>
              <a:t>“CULTUANDO FALSOS DEUSES”</a:t>
            </a:r>
            <a:endParaRPr lang="pt-BR" sz="8800" dirty="0">
              <a:solidFill>
                <a:srgbClr val="ED6663"/>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ailors"/>
              <a:sym typeface="Sailor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31F20"/>
        </a:solidFill>
        <a:effectLst/>
      </p:bgPr>
    </p:bg>
    <p:spTree>
      <p:nvGrpSpPr>
        <p:cNvPr id="1" name=""/>
        <p:cNvGrpSpPr/>
        <p:nvPr/>
      </p:nvGrpSpPr>
      <p:grpSpPr>
        <a:xfrm>
          <a:off x="0" y="0"/>
          <a:ext cx="0" cy="0"/>
          <a:chOff x="0" y="0"/>
          <a:chExt cx="0" cy="0"/>
        </a:xfrm>
      </p:grpSpPr>
      <p:pic>
        <p:nvPicPr>
          <p:cNvPr id="2" name="Picture 2">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rcRect b="1315"/>
          <a:stretch>
            <a:fillRect/>
          </a:stretch>
        </p:blipFill>
        <p:spPr>
          <a:xfrm>
            <a:off x="0" y="0"/>
            <a:ext cx="18288000" cy="10287000"/>
          </a:xfrm>
          <a:prstGeom prst="rect">
            <a:avLst/>
          </a:prstGeom>
        </p:spPr>
      </p:pic>
      <p:sp>
        <p:nvSpPr>
          <p:cNvPr id="3" name="Freeform 3"/>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5">
              <a:alphaModFix amt="74000"/>
            </a:blip>
            <a:stretch>
              <a:fillRect/>
            </a:stretch>
          </a:blipFill>
        </p:spPr>
      </p:sp>
      <p:sp>
        <p:nvSpPr>
          <p:cNvPr id="4" name="TextBox 4"/>
          <p:cNvSpPr txBox="1"/>
          <p:nvPr/>
        </p:nvSpPr>
        <p:spPr>
          <a:xfrm>
            <a:off x="2245777" y="3695700"/>
            <a:ext cx="13922478" cy="4154984"/>
          </a:xfrm>
          <a:prstGeom prst="rect">
            <a:avLst/>
          </a:prstGeom>
        </p:spPr>
        <p:txBody>
          <a:bodyPr wrap="square" lIns="0" tIns="0" rIns="0" bIns="0" rtlCol="0" anchor="t">
            <a:spAutoFit/>
          </a:bodyPr>
          <a:lstStyle/>
          <a:p>
            <a:pPr algn="just"/>
            <a:r>
              <a:rPr lang="pt-BR" sz="4500" i="1" spc="-444" dirty="0" smtClean="0">
                <a:solidFill>
                  <a:schemeClr val="bg1"/>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ailors"/>
                <a:sym typeface="Sailors"/>
              </a:rPr>
              <a:t>E DEUS FALOU TODAS ESTAS PALAVRAS: “EU SOU O SENHOR, O TEU DEUS, QUE TE TIROU DO EGITO, DA TERRA DA ESCRAVIDÃO. “NÃO TERÁS OUTROS DEUSES ALÉM DE MIM. NÃO FARÁS PARA TI NENHUM ÍDOLO, NENHUMA IMAGEM DE QUALQUER COISA NO CÉU, NA TERRA, OU NAS ÁGUAS DEBAIXO DA TERRA”.  </a:t>
            </a:r>
            <a:r>
              <a:rPr lang="pt-BR" sz="4500" spc="-444" dirty="0" smtClean="0">
                <a:solidFill>
                  <a:schemeClr val="bg1"/>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ailors"/>
                <a:sym typeface="Sailors"/>
              </a:rPr>
              <a:t>(EX 20:1-4)</a:t>
            </a:r>
            <a:endParaRPr lang="pt-BR" sz="4500" spc="-444" dirty="0">
              <a:solidFill>
                <a:schemeClr val="bg1"/>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ailors"/>
              <a:sym typeface="Sailors"/>
            </a:endParaRPr>
          </a:p>
        </p:txBody>
      </p:sp>
      <p:sp>
        <p:nvSpPr>
          <p:cNvPr id="6" name="TextBox 4"/>
          <p:cNvSpPr txBox="1"/>
          <p:nvPr/>
        </p:nvSpPr>
        <p:spPr>
          <a:xfrm>
            <a:off x="2245777" y="2635800"/>
            <a:ext cx="5742039" cy="1077218"/>
          </a:xfrm>
          <a:prstGeom prst="rect">
            <a:avLst/>
          </a:prstGeom>
        </p:spPr>
        <p:txBody>
          <a:bodyPr wrap="square" lIns="0" tIns="0" rIns="0" bIns="0" rtlCol="0" anchor="t">
            <a:spAutoFit/>
          </a:bodyPr>
          <a:lstStyle/>
          <a:p>
            <a:pPr algn="just"/>
            <a:r>
              <a:rPr lang="pt-BR" sz="7000" spc="-444" dirty="0" smtClean="0">
                <a:solidFill>
                  <a:srgbClr val="ED6663"/>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ailors"/>
                <a:sym typeface="Sailors"/>
              </a:rPr>
              <a:t>TEXTO-BASE</a:t>
            </a:r>
            <a:endParaRPr lang="pt-BR" sz="7000" spc="-444" dirty="0">
              <a:solidFill>
                <a:srgbClr val="ED6663"/>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ailors"/>
              <a:sym typeface="Sailor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58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Freeform 3"/>
          <p:cNvSpPr/>
          <p:nvPr/>
        </p:nvSpPr>
        <p:spPr>
          <a:xfrm>
            <a:off x="1331152" y="1639413"/>
            <a:ext cx="15625695" cy="8893625"/>
          </a:xfrm>
          <a:custGeom>
            <a:avLst/>
            <a:gdLst/>
            <a:ahLst/>
            <a:cxnLst/>
            <a:rect l="l" t="t" r="r" b="b"/>
            <a:pathLst>
              <a:path w="15625695" h="8893625">
                <a:moveTo>
                  <a:pt x="0" y="0"/>
                </a:moveTo>
                <a:lnTo>
                  <a:pt x="15625696" y="0"/>
                </a:lnTo>
                <a:lnTo>
                  <a:pt x="15625696" y="8893624"/>
                </a:lnTo>
                <a:lnTo>
                  <a:pt x="0" y="8893624"/>
                </a:lnTo>
                <a:lnTo>
                  <a:pt x="0" y="0"/>
                </a:lnTo>
                <a:close/>
              </a:path>
            </a:pathLst>
          </a:custGeom>
          <a:blipFill>
            <a:blip r:embed="rId3">
              <a:alphaModFix amt="96000"/>
              <a:extLst>
                <a:ext uri="{96DAC541-7B7A-43D3-8B79-37D633B846F1}">
                  <asvg:svgBlip xmlns:asvg="http://schemas.microsoft.com/office/drawing/2016/SVG/main" xmlns="" r:embed="rId4"/>
                </a:ext>
              </a:extLst>
            </a:blip>
            <a:stretch>
              <a:fillRect/>
            </a:stretch>
          </a:blipFill>
        </p:spPr>
      </p:sp>
      <p:sp>
        <p:nvSpPr>
          <p:cNvPr id="4" name="TextBox 4"/>
          <p:cNvSpPr txBox="1"/>
          <p:nvPr/>
        </p:nvSpPr>
        <p:spPr>
          <a:xfrm rot="-112883">
            <a:off x="5105590" y="2197062"/>
            <a:ext cx="8595951" cy="1205458"/>
          </a:xfrm>
          <a:prstGeom prst="rect">
            <a:avLst/>
          </a:prstGeom>
        </p:spPr>
        <p:txBody>
          <a:bodyPr wrap="square" lIns="0" tIns="0" rIns="0" bIns="0" rtlCol="0" anchor="t">
            <a:spAutoFit/>
          </a:bodyPr>
          <a:lstStyle/>
          <a:p>
            <a:pPr algn="ctr">
              <a:lnSpc>
                <a:spcPts val="9437"/>
              </a:lnSpc>
            </a:pPr>
            <a:r>
              <a:rPr lang="en-US" sz="9000" spc="-444" dirty="0">
                <a:latin typeface="Segoe UI Black" panose="020B0A02040204020203" pitchFamily="34" charset="0"/>
                <a:ea typeface="Segoe UI Black" panose="020B0A02040204020203" pitchFamily="34" charset="0"/>
                <a:cs typeface="Sailors"/>
                <a:sym typeface="Sailors"/>
              </a:rPr>
              <a:t>INTRODUÇÃO</a:t>
            </a:r>
          </a:p>
        </p:txBody>
      </p:sp>
      <p:sp>
        <p:nvSpPr>
          <p:cNvPr id="5" name="TextBox 5"/>
          <p:cNvSpPr txBox="1"/>
          <p:nvPr/>
        </p:nvSpPr>
        <p:spPr>
          <a:xfrm rot="-101932">
            <a:off x="2649424" y="3285309"/>
            <a:ext cx="13499190" cy="4062651"/>
          </a:xfrm>
          <a:prstGeom prst="rect">
            <a:avLst/>
          </a:prstGeom>
        </p:spPr>
        <p:txBody>
          <a:bodyPr wrap="square" lIns="0" tIns="0" rIns="0" bIns="0" rtlCol="0" anchor="t">
            <a:spAutoFit/>
          </a:bodyPr>
          <a:lstStyle/>
          <a:p>
            <a:pPr algn="just"/>
            <a:r>
              <a:rPr lang="pt-BR" sz="4400" spc="-294" dirty="0" smtClean="0">
                <a:solidFill>
                  <a:srgbClr val="ED6663"/>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ailors"/>
                <a:sym typeface="Sailors"/>
              </a:rPr>
              <a:t>MUITAS VEZES, ESTAMOS BUSCANDO PROMESSAS VAZIAS RELACIONADAS À ESPIRITUALIDADE, AO DINHEIRO, AO SEXO OU AO PODER. NA PRÁTICA, PERMITIMOS QUE ESSAS PAIXÕES DOMINEM O NOSSO CORAÇÃO E NOS TORNEM DEVOTOS DELAS. SÃO ELAS OS DEUSES E ÍDOLOS DO NOSSO TEMPO.</a:t>
            </a:r>
            <a:endParaRPr lang="en-US" sz="4400" spc="-294" dirty="0">
              <a:solidFill>
                <a:srgbClr val="ED6663"/>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ailors"/>
              <a:sym typeface="Sailors"/>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525" y="9525"/>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Freeform 3"/>
          <p:cNvSpPr/>
          <p:nvPr/>
        </p:nvSpPr>
        <p:spPr>
          <a:xfrm>
            <a:off x="0" y="3344712"/>
            <a:ext cx="14229789" cy="8911405"/>
          </a:xfrm>
          <a:custGeom>
            <a:avLst/>
            <a:gdLst/>
            <a:ahLst/>
            <a:cxnLst/>
            <a:rect l="l" t="t" r="r" b="b"/>
            <a:pathLst>
              <a:path w="14229789" h="8911405">
                <a:moveTo>
                  <a:pt x="0" y="0"/>
                </a:moveTo>
                <a:lnTo>
                  <a:pt x="14229789" y="0"/>
                </a:lnTo>
                <a:lnTo>
                  <a:pt x="14229789" y="8911405"/>
                </a:lnTo>
                <a:lnTo>
                  <a:pt x="0" y="8911405"/>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4" name="TextBox 4"/>
          <p:cNvSpPr txBox="1"/>
          <p:nvPr/>
        </p:nvSpPr>
        <p:spPr>
          <a:xfrm>
            <a:off x="2514600" y="4916777"/>
            <a:ext cx="12801600" cy="1269578"/>
          </a:xfrm>
          <a:prstGeom prst="rect">
            <a:avLst/>
          </a:prstGeom>
        </p:spPr>
        <p:txBody>
          <a:bodyPr wrap="square" lIns="0" tIns="0" rIns="0" bIns="0" rtlCol="0" anchor="t">
            <a:spAutoFit/>
          </a:bodyPr>
          <a:lstStyle/>
          <a:p>
            <a:pPr algn="l">
              <a:lnSpc>
                <a:spcPts val="9899"/>
              </a:lnSpc>
            </a:pPr>
            <a:r>
              <a:rPr lang="en-US" sz="8000" dirty="0" smtClean="0">
                <a:solidFill>
                  <a:schemeClr val="bg1"/>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ailors"/>
                <a:sym typeface="Sailors"/>
              </a:rPr>
              <a:t>I. </a:t>
            </a:r>
            <a:r>
              <a:rPr lang="en-US" sz="8000" dirty="0" smtClean="0">
                <a:solidFill>
                  <a:srgbClr val="ED6663"/>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ailors"/>
                <a:sym typeface="Sailors"/>
              </a:rPr>
              <a:t>DE </a:t>
            </a:r>
            <a:r>
              <a:rPr lang="en-US" sz="8000" dirty="0">
                <a:solidFill>
                  <a:srgbClr val="ED6663"/>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ailors"/>
                <a:sym typeface="Sailors"/>
              </a:rPr>
              <a:t>OLHO NA MÍDIA</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229"/>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4" name="AutoShape 4"/>
          <p:cNvSpPr/>
          <p:nvPr/>
        </p:nvSpPr>
        <p:spPr>
          <a:xfrm>
            <a:off x="8001000" y="3695700"/>
            <a:ext cx="6492240" cy="0"/>
          </a:xfrm>
          <a:prstGeom prst="line">
            <a:avLst/>
          </a:prstGeom>
          <a:ln w="38100" cap="flat">
            <a:solidFill>
              <a:srgbClr val="FFFFFF"/>
            </a:solidFill>
            <a:prstDash val="sysDot"/>
            <a:headEnd type="none" w="sm" len="sm"/>
            <a:tailEnd type="none" w="sm" len="sm"/>
          </a:ln>
        </p:spPr>
      </p:sp>
      <p:sp>
        <p:nvSpPr>
          <p:cNvPr id="5" name="TextBox 5"/>
          <p:cNvSpPr txBox="1"/>
          <p:nvPr/>
        </p:nvSpPr>
        <p:spPr>
          <a:xfrm>
            <a:off x="1981200" y="4229100"/>
            <a:ext cx="12512040" cy="5193729"/>
          </a:xfrm>
          <a:prstGeom prst="rect">
            <a:avLst/>
          </a:prstGeom>
        </p:spPr>
        <p:txBody>
          <a:bodyPr wrap="square" lIns="0" tIns="0" rIns="0" bIns="0" rtlCol="0" anchor="t">
            <a:spAutoFit/>
          </a:bodyPr>
          <a:lstStyle/>
          <a:p>
            <a:pPr algn="just">
              <a:lnSpc>
                <a:spcPts val="4455"/>
              </a:lnSpc>
            </a:pPr>
            <a:r>
              <a:rPr lang="pt-BR" sz="4500" dirty="0" smtClean="0">
                <a:solidFill>
                  <a:schemeClr val="bg1"/>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ailors"/>
                <a:sym typeface="Sailors"/>
              </a:rPr>
              <a:t>ASSOCIAMOS A IDOLATRIA APENAS ÀS CULTURAS PAGÃS ANTIGAS OU AS PRÁTICAS RELIGIOSAS VISÍVEIS, COMO A DEVOÇÃO MEDIADA POR IMAGENS, COMUM NO CATOLICISMO. NO ENTANTO, OS ÍDOLOS TAMBÉM ESTÃO PRESENTES EM NOSSA VIDA COTIDIANA. TUDO AQUILO QUE ELEGEMOS COMO FONTE ÚLTIMA DE SIGNIFICADO, SEGURANÇA E FELICIDADE.</a:t>
            </a:r>
            <a:endParaRPr lang="en-US" sz="4500" dirty="0">
              <a:solidFill>
                <a:schemeClr val="bg1"/>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ailors"/>
              <a:sym typeface="Sailors"/>
            </a:endParaRPr>
          </a:p>
        </p:txBody>
      </p:sp>
      <p:sp>
        <p:nvSpPr>
          <p:cNvPr id="6" name="TextBox 5"/>
          <p:cNvSpPr txBox="1"/>
          <p:nvPr/>
        </p:nvSpPr>
        <p:spPr>
          <a:xfrm>
            <a:off x="1981200" y="3345724"/>
            <a:ext cx="12344400" cy="665118"/>
          </a:xfrm>
          <a:prstGeom prst="rect">
            <a:avLst/>
          </a:prstGeom>
        </p:spPr>
        <p:txBody>
          <a:bodyPr wrap="square" lIns="0" tIns="0" rIns="0" bIns="0" rtlCol="0" anchor="t">
            <a:spAutoFit/>
          </a:bodyPr>
          <a:lstStyle/>
          <a:p>
            <a:pPr algn="just">
              <a:lnSpc>
                <a:spcPts val="4455"/>
              </a:lnSpc>
            </a:pPr>
            <a:r>
              <a:rPr lang="pt-BR" sz="8000" dirty="0" smtClean="0">
                <a:solidFill>
                  <a:srgbClr val="ED6663"/>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ailors"/>
                <a:sym typeface="Sailors"/>
              </a:rPr>
              <a:t>IDOLATRIA</a:t>
            </a:r>
            <a:endParaRPr lang="en-US" sz="8000" dirty="0">
              <a:solidFill>
                <a:srgbClr val="ED6663"/>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ailors"/>
              <a:sym typeface="Sailors"/>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525" y="9525"/>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TextBox 3"/>
          <p:cNvSpPr txBox="1"/>
          <p:nvPr/>
        </p:nvSpPr>
        <p:spPr>
          <a:xfrm>
            <a:off x="2217595" y="4018099"/>
            <a:ext cx="13871860" cy="2269852"/>
          </a:xfrm>
          <a:prstGeom prst="rect">
            <a:avLst/>
          </a:prstGeom>
        </p:spPr>
        <p:txBody>
          <a:bodyPr lIns="0" tIns="0" rIns="0" bIns="0" rtlCol="0" anchor="t">
            <a:spAutoFit/>
          </a:bodyPr>
          <a:lstStyle/>
          <a:p>
            <a:pPr algn="just">
              <a:lnSpc>
                <a:spcPts val="5940"/>
              </a:lnSpc>
            </a:pPr>
            <a:r>
              <a:rPr lang="pt-BR" sz="5000" dirty="0" smtClean="0">
                <a:solidFill>
                  <a:srgbClr val="ED6663"/>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ailors"/>
                <a:sym typeface="Sailors"/>
              </a:rPr>
              <a:t>01. </a:t>
            </a:r>
            <a:r>
              <a:rPr lang="pt-BR" sz="5000" dirty="0" smtClean="0">
                <a:solidFill>
                  <a:schemeClr val="bg1"/>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ailors"/>
                <a:sym typeface="Sailors"/>
              </a:rPr>
              <a:t>DE ACORDO COM O COMENTÁRIO, O QUE NOS FAZ “BUSCAR” OS ÍDOLOS? QUAIS SÃO OS ÍDOLOS DE NOSSO TEMPO?</a:t>
            </a:r>
            <a:endParaRPr lang="pt-BR" sz="5000" dirty="0">
              <a:solidFill>
                <a:schemeClr val="bg1"/>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ailors"/>
              <a:sym typeface="Sailors"/>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525" y="9525"/>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Freeform 3"/>
          <p:cNvSpPr/>
          <p:nvPr/>
        </p:nvSpPr>
        <p:spPr>
          <a:xfrm>
            <a:off x="5495925" y="6661404"/>
            <a:ext cx="7315200" cy="2596896"/>
          </a:xfrm>
          <a:custGeom>
            <a:avLst/>
            <a:gdLst/>
            <a:ahLst/>
            <a:cxnLst/>
            <a:rect l="l" t="t" r="r" b="b"/>
            <a:pathLst>
              <a:path w="7315200" h="2596896">
                <a:moveTo>
                  <a:pt x="0" y="0"/>
                </a:moveTo>
                <a:lnTo>
                  <a:pt x="7315200" y="0"/>
                </a:lnTo>
                <a:lnTo>
                  <a:pt x="7315200" y="2596896"/>
                </a:lnTo>
                <a:lnTo>
                  <a:pt x="0" y="2596896"/>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4" name="TextBox 4"/>
          <p:cNvSpPr txBox="1"/>
          <p:nvPr/>
        </p:nvSpPr>
        <p:spPr>
          <a:xfrm>
            <a:off x="2641506" y="4916777"/>
            <a:ext cx="13004988" cy="1269578"/>
          </a:xfrm>
          <a:prstGeom prst="rect">
            <a:avLst/>
          </a:prstGeom>
        </p:spPr>
        <p:txBody>
          <a:bodyPr lIns="0" tIns="0" rIns="0" bIns="0" rtlCol="0" anchor="t">
            <a:spAutoFit/>
          </a:bodyPr>
          <a:lstStyle/>
          <a:p>
            <a:pPr algn="l">
              <a:lnSpc>
                <a:spcPts val="9899"/>
              </a:lnSpc>
            </a:pPr>
            <a:r>
              <a:rPr lang="en-US" sz="8000" dirty="0" smtClean="0">
                <a:solidFill>
                  <a:schemeClr val="bg1"/>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ailors"/>
                <a:sym typeface="Sailors"/>
              </a:rPr>
              <a:t>II</a:t>
            </a:r>
            <a:r>
              <a:rPr lang="en-US" sz="8000" dirty="0" smtClean="0">
                <a:solidFill>
                  <a:srgbClr val="ED6663"/>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ailors"/>
                <a:sym typeface="Sailors"/>
              </a:rPr>
              <a:t> – DE </a:t>
            </a:r>
            <a:r>
              <a:rPr lang="en-US" sz="8000" dirty="0">
                <a:solidFill>
                  <a:srgbClr val="ED6663"/>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ailors"/>
                <a:sym typeface="Sailors"/>
              </a:rPr>
              <a:t>OLHO NA BÍBLIA</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TextBox 3"/>
          <p:cNvSpPr txBox="1"/>
          <p:nvPr/>
        </p:nvSpPr>
        <p:spPr>
          <a:xfrm>
            <a:off x="4191000" y="4258642"/>
            <a:ext cx="9906000" cy="2654573"/>
          </a:xfrm>
          <a:prstGeom prst="rect">
            <a:avLst/>
          </a:prstGeom>
        </p:spPr>
        <p:txBody>
          <a:bodyPr wrap="square" lIns="0" tIns="0" rIns="0" bIns="0" rtlCol="0" anchor="t">
            <a:spAutoFit/>
          </a:bodyPr>
          <a:lstStyle/>
          <a:p>
            <a:pPr algn="just">
              <a:lnSpc>
                <a:spcPts val="6929"/>
              </a:lnSpc>
            </a:pPr>
            <a:r>
              <a:rPr lang="en-US" sz="6999" dirty="0" smtClean="0">
                <a:solidFill>
                  <a:schemeClr val="bg1"/>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ailors"/>
                <a:sym typeface="Sailors"/>
              </a:rPr>
              <a:t>1. </a:t>
            </a:r>
            <a:r>
              <a:rPr lang="pt-BR" sz="6999" dirty="0" smtClean="0">
                <a:solidFill>
                  <a:srgbClr val="ED6663"/>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ailors"/>
                <a:sym typeface="Sailors"/>
              </a:rPr>
              <a:t>QUALQUER COISA PODE SE TORNAR UM ÍDOLO</a:t>
            </a:r>
            <a:endParaRPr lang="en-US" sz="6999" dirty="0">
              <a:solidFill>
                <a:srgbClr val="ED6663"/>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ailors"/>
              <a:sym typeface="Sailor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525" y="9525"/>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TextBox 3"/>
          <p:cNvSpPr txBox="1"/>
          <p:nvPr/>
        </p:nvSpPr>
        <p:spPr>
          <a:xfrm>
            <a:off x="5201055" y="4076700"/>
            <a:ext cx="7904940" cy="1769715"/>
          </a:xfrm>
          <a:prstGeom prst="rect">
            <a:avLst/>
          </a:prstGeom>
        </p:spPr>
        <p:txBody>
          <a:bodyPr wrap="square" lIns="0" tIns="0" rIns="0" bIns="0" rtlCol="0" anchor="t">
            <a:spAutoFit/>
          </a:bodyPr>
          <a:lstStyle/>
          <a:p>
            <a:pPr algn="just">
              <a:lnSpc>
                <a:spcPts val="6929"/>
              </a:lnSpc>
            </a:pPr>
            <a:r>
              <a:rPr lang="en-US" sz="6999" dirty="0" smtClean="0">
                <a:solidFill>
                  <a:schemeClr val="bg1"/>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ailors"/>
                <a:sym typeface="Sailors"/>
              </a:rPr>
              <a:t>2. </a:t>
            </a:r>
            <a:r>
              <a:rPr lang="pt-BR" sz="6999" dirty="0" smtClean="0">
                <a:solidFill>
                  <a:srgbClr val="ED6663"/>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ailors"/>
                <a:sym typeface="Sailors"/>
              </a:rPr>
              <a:t>OS DESEJOS DO CORAÇÃO</a:t>
            </a:r>
            <a:endParaRPr lang="en-US" sz="6999" dirty="0">
              <a:solidFill>
                <a:srgbClr val="ED6663"/>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ailors"/>
              <a:sym typeface="Sailor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525" y="9525"/>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TextBox 3"/>
          <p:cNvSpPr txBox="1"/>
          <p:nvPr/>
        </p:nvSpPr>
        <p:spPr>
          <a:xfrm>
            <a:off x="1571625" y="1626418"/>
            <a:ext cx="15163800" cy="7053213"/>
          </a:xfrm>
          <a:prstGeom prst="rect">
            <a:avLst/>
          </a:prstGeom>
        </p:spPr>
        <p:txBody>
          <a:bodyPr wrap="square" lIns="0" tIns="0" rIns="0" bIns="0" rtlCol="0" anchor="t">
            <a:spAutoFit/>
          </a:bodyPr>
          <a:lstStyle/>
          <a:p>
            <a:pPr algn="just">
              <a:lnSpc>
                <a:spcPts val="4950"/>
              </a:lnSpc>
            </a:pPr>
            <a:r>
              <a:rPr lang="pt-BR" sz="5000" dirty="0" smtClean="0">
                <a:solidFill>
                  <a:srgbClr val="ED6663"/>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ailors"/>
                <a:sym typeface="Sailors"/>
              </a:rPr>
              <a:t>02. </a:t>
            </a:r>
            <a:r>
              <a:rPr lang="pt-BR" sz="5000" dirty="0" smtClean="0">
                <a:solidFill>
                  <a:schemeClr val="bg1"/>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ailors"/>
                <a:sym typeface="Sailors"/>
              </a:rPr>
              <a:t>COMO A BÍBLIA DESCREVE A ORIGEM DA IDOLATRIA NO CORAÇÃO HUMANO? RESPONDA COM BASE EM CL 3:5; EZ 14:3; EX 20:1-5 E NO ITEM 1 DO COMENTÁRIO ANTERIOR.</a:t>
            </a:r>
          </a:p>
          <a:p>
            <a:pPr algn="just">
              <a:lnSpc>
                <a:spcPts val="4950"/>
              </a:lnSpc>
            </a:pPr>
            <a:endParaRPr lang="en-US" sz="5000" dirty="0" smtClean="0">
              <a:solidFill>
                <a:schemeClr val="bg1"/>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ailors"/>
              <a:sym typeface="Sailors"/>
            </a:endParaRPr>
          </a:p>
          <a:p>
            <a:pPr algn="just">
              <a:lnSpc>
                <a:spcPts val="4950"/>
              </a:lnSpc>
            </a:pPr>
            <a:r>
              <a:rPr lang="pt-BR" sz="5000" dirty="0" smtClean="0">
                <a:solidFill>
                  <a:srgbClr val="ED6663"/>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ailors"/>
                <a:sym typeface="Sailors"/>
              </a:rPr>
              <a:t>03. </a:t>
            </a:r>
            <a:r>
              <a:rPr lang="pt-BR" sz="5000" dirty="0" smtClean="0">
                <a:solidFill>
                  <a:schemeClr val="bg1"/>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ailors"/>
                <a:sym typeface="Sailors"/>
              </a:rPr>
              <a:t>LEIA RM 1:18-25 E COMENTE O QUE ESTE TEXTO FALA SOBRE OS DESEJOS DO NOSSO CORAÇÃO. ALÉM DISSO, COMENTE SOBRE A IDOLATRIA À IMAGENS COM BASE EM SL 115:1-8; RM 1:22-23; 1 CO 10:14, 19-21.</a:t>
            </a:r>
            <a:endParaRPr lang="pt-BR" sz="5000" dirty="0" smtClean="0">
              <a:solidFill>
                <a:schemeClr val="bg1"/>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ailors"/>
              <a:sym typeface="Sailors"/>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525" y="9525"/>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TextBox 3"/>
          <p:cNvSpPr txBox="1"/>
          <p:nvPr/>
        </p:nvSpPr>
        <p:spPr>
          <a:xfrm>
            <a:off x="1724025" y="3695700"/>
            <a:ext cx="14859000" cy="2564805"/>
          </a:xfrm>
          <a:prstGeom prst="rect">
            <a:avLst/>
          </a:prstGeom>
        </p:spPr>
        <p:txBody>
          <a:bodyPr wrap="square" lIns="0" tIns="0" rIns="0" bIns="0" rtlCol="0" anchor="t">
            <a:spAutoFit/>
          </a:bodyPr>
          <a:lstStyle/>
          <a:p>
            <a:pPr algn="just">
              <a:lnSpc>
                <a:spcPts val="4950"/>
              </a:lnSpc>
            </a:pPr>
            <a:r>
              <a:rPr lang="pt-BR" sz="5000" dirty="0" smtClean="0">
                <a:solidFill>
                  <a:srgbClr val="ED6663"/>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ailors"/>
                <a:sym typeface="Sailors"/>
              </a:rPr>
              <a:t>04. </a:t>
            </a:r>
            <a:r>
              <a:rPr lang="pt-BR" sz="5000" dirty="0" smtClean="0">
                <a:solidFill>
                  <a:schemeClr val="bg1"/>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ailors"/>
                <a:sym typeface="Sailors"/>
              </a:rPr>
              <a:t>DE QUE MANEIRA A AÇÃO DO ESPÍRITO SANTO, DESCRITA EM RM 8:15, OFERECE UM CAMINHO DIFERENTE DA ESCRAVIDÃO PRODUZIDA PELOS ÍDOLOS DO CORAÇÃO?</a:t>
            </a:r>
            <a:endParaRPr lang="pt-BR" sz="5000" dirty="0" smtClean="0">
              <a:solidFill>
                <a:schemeClr val="bg1"/>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ailors"/>
              <a:sym typeface="Sailors"/>
            </a:endParaRPr>
          </a:p>
        </p:txBody>
      </p:sp>
    </p:spTree>
    <p:extLst>
      <p:ext uri="{BB962C8B-B14F-4D97-AF65-F5344CB8AC3E}">
        <p14:creationId xmlns:p14="http://schemas.microsoft.com/office/powerpoint/2010/main" val="29875758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rcRect l="12666" r="12666"/>
          <a:stretch>
            <a:fillRect/>
          </a:stretch>
        </p:blipFill>
        <p:spPr>
          <a:xfrm>
            <a:off x="0" y="0"/>
            <a:ext cx="18288000" cy="10287000"/>
          </a:xfrm>
          <a:prstGeom prst="rect">
            <a:avLst/>
          </a:prstGeom>
        </p:spPr>
      </p:pic>
      <p:sp>
        <p:nvSpPr>
          <p:cNvPr id="3" name="Freeform 3"/>
          <p:cNvSpPr/>
          <p:nvPr/>
        </p:nvSpPr>
        <p:spPr>
          <a:xfrm>
            <a:off x="0" y="9525"/>
            <a:ext cx="18297525" cy="10287000"/>
          </a:xfrm>
          <a:custGeom>
            <a:avLst/>
            <a:gdLst/>
            <a:ahLst/>
            <a:cxnLst/>
            <a:rect l="l" t="t" r="r" b="b"/>
            <a:pathLst>
              <a:path w="18297525" h="10287000">
                <a:moveTo>
                  <a:pt x="0" y="0"/>
                </a:moveTo>
                <a:lnTo>
                  <a:pt x="18297525" y="0"/>
                </a:lnTo>
                <a:lnTo>
                  <a:pt x="18297525" y="10287000"/>
                </a:lnTo>
                <a:lnTo>
                  <a:pt x="0" y="10287000"/>
                </a:lnTo>
                <a:lnTo>
                  <a:pt x="0" y="0"/>
                </a:lnTo>
                <a:close/>
              </a:path>
            </a:pathLst>
          </a:custGeom>
          <a:blipFill>
            <a:blip r:embed="rId5">
              <a:alphaModFix amt="58000"/>
            </a:blip>
            <a:stretch>
              <a:fillRect t="-26" b="-26"/>
            </a:stretch>
          </a:blipFill>
        </p:spPr>
      </p:sp>
      <p:sp>
        <p:nvSpPr>
          <p:cNvPr id="4" name="TextBox 4"/>
          <p:cNvSpPr txBox="1"/>
          <p:nvPr/>
        </p:nvSpPr>
        <p:spPr>
          <a:xfrm>
            <a:off x="2651031" y="5276850"/>
            <a:ext cx="13004988" cy="1269578"/>
          </a:xfrm>
          <a:prstGeom prst="rect">
            <a:avLst/>
          </a:prstGeom>
        </p:spPr>
        <p:txBody>
          <a:bodyPr lIns="0" tIns="0" rIns="0" bIns="0" rtlCol="0" anchor="t">
            <a:spAutoFit/>
          </a:bodyPr>
          <a:lstStyle/>
          <a:p>
            <a:pPr algn="l">
              <a:lnSpc>
                <a:spcPts val="9899"/>
              </a:lnSpc>
            </a:pPr>
            <a:r>
              <a:rPr lang="en-US" sz="8000" dirty="0">
                <a:solidFill>
                  <a:schemeClr val="bg1"/>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ailors"/>
                <a:sym typeface="Sailors"/>
              </a:rPr>
              <a:t>III</a:t>
            </a:r>
            <a:r>
              <a:rPr lang="en-US" sz="8000" dirty="0">
                <a:solidFill>
                  <a:srgbClr val="ED6663"/>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ailors"/>
                <a:sym typeface="Sailors"/>
              </a:rPr>
              <a:t> – DE OLHO NA VIDA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96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525" y="9525"/>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Freeform 3"/>
          <p:cNvSpPr/>
          <p:nvPr/>
        </p:nvSpPr>
        <p:spPr>
          <a:xfrm>
            <a:off x="13854478" y="6485469"/>
            <a:ext cx="2095225" cy="2162813"/>
          </a:xfrm>
          <a:custGeom>
            <a:avLst/>
            <a:gdLst/>
            <a:ahLst/>
            <a:cxnLst/>
            <a:rect l="l" t="t" r="r" b="b"/>
            <a:pathLst>
              <a:path w="2095225" h="2162813">
                <a:moveTo>
                  <a:pt x="0" y="0"/>
                </a:moveTo>
                <a:lnTo>
                  <a:pt x="2095224" y="0"/>
                </a:lnTo>
                <a:lnTo>
                  <a:pt x="2095224" y="2162812"/>
                </a:lnTo>
                <a:lnTo>
                  <a:pt x="0" y="2162812"/>
                </a:lnTo>
                <a:lnTo>
                  <a:pt x="0" y="0"/>
                </a:lnTo>
                <a:close/>
              </a:path>
            </a:pathLst>
          </a:custGeom>
          <a:blipFill>
            <a:blip r:embed="rId3"/>
            <a:stretch>
              <a:fillRect/>
            </a:stretch>
          </a:blipFill>
        </p:spPr>
      </p:sp>
      <p:sp>
        <p:nvSpPr>
          <p:cNvPr id="5" name="TextBox 5"/>
          <p:cNvSpPr txBox="1"/>
          <p:nvPr/>
        </p:nvSpPr>
        <p:spPr>
          <a:xfrm>
            <a:off x="1281386" y="3961585"/>
            <a:ext cx="12282213" cy="5129609"/>
          </a:xfrm>
          <a:prstGeom prst="rect">
            <a:avLst/>
          </a:prstGeom>
        </p:spPr>
        <p:txBody>
          <a:bodyPr wrap="square" lIns="0" tIns="0" rIns="0" bIns="0" rtlCol="0" anchor="t">
            <a:spAutoFit/>
          </a:bodyPr>
          <a:lstStyle/>
          <a:p>
            <a:pPr algn="just">
              <a:lnSpc>
                <a:spcPts val="4950"/>
              </a:lnSpc>
            </a:pPr>
            <a:r>
              <a:rPr lang="pt-BR" sz="4000" dirty="0" smtClean="0">
                <a:solidFill>
                  <a:schemeClr val="bg1"/>
                </a:solidFill>
                <a:latin typeface="Segoe UI Black" panose="020B0A02040204020203" pitchFamily="34" charset="0"/>
                <a:ea typeface="Segoe UI Black" panose="020B0A02040204020203" pitchFamily="34" charset="0"/>
                <a:cs typeface="Sailors"/>
                <a:sym typeface="Sailors"/>
              </a:rPr>
              <a:t>A RELIGIOSIDADE SE TORNA IDOLATRIA QUANDO A FÉ É REDUZIDA A FÓRMULAS, OBJETOS OU RITUAIS QUE PROMETEM PROTEÇÃO E SUCESSO IMEDIATO. NA CULTURA BRASILEIRA, MARCADA POR FORTE SUPERSTIÇÃO, É COMUM MISTURAR FÉ COM AMULETOS, CAMPANHAS, VOTOS E “ATOS PROFÉTICOS” TRATADOS COMO MÁGICA. </a:t>
            </a:r>
            <a:endParaRPr lang="en-US" sz="4000" dirty="0">
              <a:solidFill>
                <a:schemeClr val="bg1"/>
              </a:solidFill>
              <a:latin typeface="Segoe UI Black" panose="020B0A02040204020203" pitchFamily="34" charset="0"/>
              <a:ea typeface="Segoe UI Black" panose="020B0A02040204020203" pitchFamily="34" charset="0"/>
              <a:cs typeface="Sailors"/>
              <a:sym typeface="Sailors"/>
            </a:endParaRPr>
          </a:p>
        </p:txBody>
      </p:sp>
      <p:sp>
        <p:nvSpPr>
          <p:cNvPr id="6" name="TextBox 4"/>
          <p:cNvSpPr txBox="1"/>
          <p:nvPr/>
        </p:nvSpPr>
        <p:spPr>
          <a:xfrm>
            <a:off x="1281386" y="1485900"/>
            <a:ext cx="11063014" cy="1846659"/>
          </a:xfrm>
          <a:prstGeom prst="rect">
            <a:avLst/>
          </a:prstGeom>
        </p:spPr>
        <p:txBody>
          <a:bodyPr wrap="square" lIns="0" tIns="0" rIns="0" bIns="0" rtlCol="0" anchor="t">
            <a:spAutoFit/>
          </a:bodyPr>
          <a:lstStyle/>
          <a:p>
            <a:r>
              <a:rPr lang="pt-BR" sz="6000" dirty="0">
                <a:solidFill>
                  <a:srgbClr val="ED6663"/>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ailors"/>
                <a:sym typeface="Sailors"/>
              </a:rPr>
              <a:t>1. CUIDADO COM O ÍDOLO DA RELIGIOSIDADE.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525" y="9525"/>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Freeform 3"/>
          <p:cNvSpPr/>
          <p:nvPr/>
        </p:nvSpPr>
        <p:spPr>
          <a:xfrm>
            <a:off x="13854478" y="6485469"/>
            <a:ext cx="2095225" cy="2162813"/>
          </a:xfrm>
          <a:custGeom>
            <a:avLst/>
            <a:gdLst/>
            <a:ahLst/>
            <a:cxnLst/>
            <a:rect l="l" t="t" r="r" b="b"/>
            <a:pathLst>
              <a:path w="2095225" h="2162813">
                <a:moveTo>
                  <a:pt x="0" y="0"/>
                </a:moveTo>
                <a:lnTo>
                  <a:pt x="2095224" y="0"/>
                </a:lnTo>
                <a:lnTo>
                  <a:pt x="2095224" y="2162812"/>
                </a:lnTo>
                <a:lnTo>
                  <a:pt x="0" y="2162812"/>
                </a:lnTo>
                <a:lnTo>
                  <a:pt x="0" y="0"/>
                </a:lnTo>
                <a:close/>
              </a:path>
            </a:pathLst>
          </a:custGeom>
          <a:blipFill>
            <a:blip r:embed="rId3"/>
            <a:stretch>
              <a:fillRect/>
            </a:stretch>
          </a:blipFill>
        </p:spPr>
      </p:sp>
      <p:sp>
        <p:nvSpPr>
          <p:cNvPr id="5" name="TextBox 5"/>
          <p:cNvSpPr txBox="1"/>
          <p:nvPr/>
        </p:nvSpPr>
        <p:spPr>
          <a:xfrm>
            <a:off x="1281386" y="3961585"/>
            <a:ext cx="12282213" cy="5085495"/>
          </a:xfrm>
          <a:prstGeom prst="rect">
            <a:avLst/>
          </a:prstGeom>
        </p:spPr>
        <p:txBody>
          <a:bodyPr wrap="square" lIns="0" tIns="0" rIns="0" bIns="0" rtlCol="0" anchor="t">
            <a:spAutoFit/>
          </a:bodyPr>
          <a:lstStyle/>
          <a:p>
            <a:pPr algn="just">
              <a:lnSpc>
                <a:spcPts val="4950"/>
              </a:lnSpc>
            </a:pPr>
            <a:r>
              <a:rPr lang="pt-BR" sz="4000" dirty="0" smtClean="0">
                <a:solidFill>
                  <a:schemeClr val="bg1"/>
                </a:solidFill>
                <a:latin typeface="Segoe UI Black" panose="020B0A02040204020203" pitchFamily="34" charset="0"/>
                <a:ea typeface="Segoe UI Black" panose="020B0A02040204020203" pitchFamily="34" charset="0"/>
                <a:cs typeface="Sailors"/>
                <a:sym typeface="Sailors"/>
              </a:rPr>
              <a:t>A CULTURA SE TORNA ÍDOLO QUANDO DEFINE NOSSO VALOR, MOLDA NOSSOS DESEJOS E DITA NOSSA IDENTIDADE. PADRÕES DE SUCESSO E ACEITAÇÃO SOCIAL ASSUMEM O LUGAR DE REFERÊNCIA PARA A VIDA. AOS POUCOS, DEIXAMOS DE AGIR POR CONVICÇÃO E PASSAMOS A VIVER PARA CORRESPONDER ÀS EXPECTATIVAS IMPOSTAS. </a:t>
            </a:r>
            <a:endParaRPr lang="en-US" sz="4000" dirty="0">
              <a:solidFill>
                <a:schemeClr val="bg1"/>
              </a:solidFill>
              <a:latin typeface="Segoe UI Black" panose="020B0A02040204020203" pitchFamily="34" charset="0"/>
              <a:ea typeface="Segoe UI Black" panose="020B0A02040204020203" pitchFamily="34" charset="0"/>
              <a:cs typeface="Sailors"/>
              <a:sym typeface="Sailors"/>
            </a:endParaRPr>
          </a:p>
        </p:txBody>
      </p:sp>
      <p:sp>
        <p:nvSpPr>
          <p:cNvPr id="6" name="TextBox 4"/>
          <p:cNvSpPr txBox="1"/>
          <p:nvPr/>
        </p:nvSpPr>
        <p:spPr>
          <a:xfrm>
            <a:off x="1281386" y="1485900"/>
            <a:ext cx="11063014" cy="1846659"/>
          </a:xfrm>
          <a:prstGeom prst="rect">
            <a:avLst/>
          </a:prstGeom>
        </p:spPr>
        <p:txBody>
          <a:bodyPr wrap="square" lIns="0" tIns="0" rIns="0" bIns="0" rtlCol="0" anchor="t">
            <a:spAutoFit/>
          </a:bodyPr>
          <a:lstStyle/>
          <a:p>
            <a:r>
              <a:rPr lang="pt-BR" sz="6000" dirty="0" smtClean="0">
                <a:solidFill>
                  <a:srgbClr val="ED6663"/>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ailors"/>
                <a:sym typeface="Sailors"/>
              </a:rPr>
              <a:t>2. CUIDADO COM OS ÍDOLOS DA CULTURA.</a:t>
            </a:r>
            <a:endParaRPr lang="pt-BR" sz="6000" dirty="0">
              <a:solidFill>
                <a:srgbClr val="ED6663"/>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ailors"/>
              <a:sym typeface="Sailors"/>
            </a:endParaRPr>
          </a:p>
        </p:txBody>
      </p:sp>
    </p:spTree>
    <p:extLst>
      <p:ext uri="{BB962C8B-B14F-4D97-AF65-F5344CB8AC3E}">
        <p14:creationId xmlns:p14="http://schemas.microsoft.com/office/powerpoint/2010/main" val="569513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rcRect/>
          <a:stretch>
            <a:fillRect/>
          </a:stretch>
        </p:blipFill>
        <p:spPr>
          <a:xfrm>
            <a:off x="0" y="0"/>
            <a:ext cx="18227842" cy="10287000"/>
          </a:xfrm>
          <a:prstGeom prst="rect">
            <a:avLst/>
          </a:prstGeom>
        </p:spPr>
      </p:pic>
      <p:sp>
        <p:nvSpPr>
          <p:cNvPr id="3" name="Freeform 3"/>
          <p:cNvSpPr/>
          <p:nvPr/>
        </p:nvSpPr>
        <p:spPr>
          <a:xfrm>
            <a:off x="0" y="9525"/>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5">
              <a:alphaModFix amt="80000"/>
            </a:blip>
            <a:stretch>
              <a:fillRect/>
            </a:stretch>
          </a:blipFill>
        </p:spPr>
      </p:sp>
      <p:sp>
        <p:nvSpPr>
          <p:cNvPr id="4" name="TextBox 4"/>
          <p:cNvSpPr txBox="1"/>
          <p:nvPr/>
        </p:nvSpPr>
        <p:spPr>
          <a:xfrm>
            <a:off x="7848600" y="5448300"/>
            <a:ext cx="8764041" cy="3016210"/>
          </a:xfrm>
          <a:prstGeom prst="rect">
            <a:avLst/>
          </a:prstGeom>
        </p:spPr>
        <p:txBody>
          <a:bodyPr lIns="0" tIns="0" rIns="0" bIns="0" rtlCol="0" anchor="t">
            <a:spAutoFit/>
          </a:bodyPr>
          <a:lstStyle/>
          <a:p>
            <a:pPr algn="l"/>
            <a:r>
              <a:rPr lang="en-US" sz="9800" dirty="0">
                <a:solidFill>
                  <a:srgbClr val="ED6663"/>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ailors"/>
                <a:sym typeface="Sailors"/>
              </a:rPr>
              <a:t>DESAFIO DA SEMANA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26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9525"/>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720" t="-860" b="-860"/>
            </a:stretch>
          </a:blipFill>
        </p:spPr>
      </p:sp>
      <p:sp>
        <p:nvSpPr>
          <p:cNvPr id="4" name="Freeform 4"/>
          <p:cNvSpPr/>
          <p:nvPr/>
        </p:nvSpPr>
        <p:spPr>
          <a:xfrm>
            <a:off x="2874625" y="2537907"/>
            <a:ext cx="1261149" cy="1261149"/>
          </a:xfrm>
          <a:custGeom>
            <a:avLst/>
            <a:gdLst/>
            <a:ahLst/>
            <a:cxnLst/>
            <a:rect l="l" t="t" r="r" b="b"/>
            <a:pathLst>
              <a:path w="1681532" h="1681532">
                <a:moveTo>
                  <a:pt x="0" y="0"/>
                </a:moveTo>
                <a:lnTo>
                  <a:pt x="1681532" y="0"/>
                </a:lnTo>
                <a:lnTo>
                  <a:pt x="1681532" y="1681532"/>
                </a:lnTo>
                <a:lnTo>
                  <a:pt x="0" y="1681532"/>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5" name="TextBox 5"/>
          <p:cNvSpPr txBox="1"/>
          <p:nvPr/>
        </p:nvSpPr>
        <p:spPr>
          <a:xfrm>
            <a:off x="4457700" y="2537907"/>
            <a:ext cx="9372600" cy="1923604"/>
          </a:xfrm>
          <a:prstGeom prst="rect">
            <a:avLst/>
          </a:prstGeom>
        </p:spPr>
        <p:txBody>
          <a:bodyPr wrap="square" lIns="0" tIns="0" rIns="0" bIns="0" rtlCol="0" anchor="t">
            <a:spAutoFit/>
          </a:bodyPr>
          <a:lstStyle/>
          <a:p>
            <a:pPr algn="just">
              <a:lnSpc>
                <a:spcPts val="4950"/>
              </a:lnSpc>
            </a:pPr>
            <a:r>
              <a:rPr lang="pt-BR" sz="4500" dirty="0" smtClean="0">
                <a:solidFill>
                  <a:schemeClr val="bg1"/>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ailors"/>
                <a:sym typeface="Sailors"/>
              </a:rPr>
              <a:t>DEPENDA APENAS DO AMOR E CUIDADO DE DEUS, TORNE-O O CENTRO DA SUA VIDA.</a:t>
            </a:r>
            <a:endParaRPr lang="en-US" sz="4500" dirty="0">
              <a:solidFill>
                <a:schemeClr val="bg1"/>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ailors"/>
              <a:sym typeface="Sailors"/>
            </a:endParaRPr>
          </a:p>
        </p:txBody>
      </p:sp>
      <p:sp>
        <p:nvSpPr>
          <p:cNvPr id="6" name="TextBox 6"/>
          <p:cNvSpPr txBox="1"/>
          <p:nvPr/>
        </p:nvSpPr>
        <p:spPr>
          <a:xfrm>
            <a:off x="5638800" y="5728744"/>
            <a:ext cx="9829800" cy="1923604"/>
          </a:xfrm>
          <a:prstGeom prst="rect">
            <a:avLst/>
          </a:prstGeom>
        </p:spPr>
        <p:txBody>
          <a:bodyPr wrap="square" lIns="0" tIns="0" rIns="0" bIns="0" rtlCol="0" anchor="t">
            <a:spAutoFit/>
          </a:bodyPr>
          <a:lstStyle/>
          <a:p>
            <a:pPr algn="just">
              <a:lnSpc>
                <a:spcPts val="4950"/>
              </a:lnSpc>
            </a:pPr>
            <a:r>
              <a:rPr lang="pt-BR" sz="4500" dirty="0" smtClean="0">
                <a:solidFill>
                  <a:schemeClr val="bg1"/>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ailors"/>
                <a:sym typeface="Sailors"/>
              </a:rPr>
              <a:t>REFLITA E ORE SE EXISTE ALGO OU ALGUÉM RIVALIZANDO COM DEUS EM SEU CORAÇÃO. </a:t>
            </a:r>
            <a:endParaRPr lang="en-US" sz="4500" dirty="0">
              <a:solidFill>
                <a:schemeClr val="bg1"/>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ailors"/>
              <a:sym typeface="Sailors"/>
            </a:endParaRPr>
          </a:p>
        </p:txBody>
      </p:sp>
      <p:sp>
        <p:nvSpPr>
          <p:cNvPr id="7" name="Freeform 7"/>
          <p:cNvSpPr/>
          <p:nvPr/>
        </p:nvSpPr>
        <p:spPr>
          <a:xfrm>
            <a:off x="4135774" y="5728744"/>
            <a:ext cx="1261149" cy="1261149"/>
          </a:xfrm>
          <a:custGeom>
            <a:avLst/>
            <a:gdLst/>
            <a:ahLst/>
            <a:cxnLst/>
            <a:rect l="l" t="t" r="r" b="b"/>
            <a:pathLst>
              <a:path w="1681532" h="1681532">
                <a:moveTo>
                  <a:pt x="0" y="0"/>
                </a:moveTo>
                <a:lnTo>
                  <a:pt x="1681532" y="0"/>
                </a:lnTo>
                <a:lnTo>
                  <a:pt x="1681532" y="1681532"/>
                </a:lnTo>
                <a:lnTo>
                  <a:pt x="0" y="1681532"/>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9525"/>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Freeform 3"/>
          <p:cNvSpPr/>
          <p:nvPr/>
        </p:nvSpPr>
        <p:spPr>
          <a:xfrm>
            <a:off x="1774998" y="2281892"/>
            <a:ext cx="4644965" cy="5742265"/>
          </a:xfrm>
          <a:custGeom>
            <a:avLst/>
            <a:gdLst/>
            <a:ahLst/>
            <a:cxnLst/>
            <a:rect l="l" t="t" r="r" b="b"/>
            <a:pathLst>
              <a:path w="4644965" h="5742265">
                <a:moveTo>
                  <a:pt x="0" y="0"/>
                </a:moveTo>
                <a:lnTo>
                  <a:pt x="4644965" y="0"/>
                </a:lnTo>
                <a:lnTo>
                  <a:pt x="4644965" y="5742266"/>
                </a:lnTo>
                <a:lnTo>
                  <a:pt x="0" y="5742266"/>
                </a:lnTo>
                <a:lnTo>
                  <a:pt x="0" y="0"/>
                </a:lnTo>
                <a:close/>
              </a:path>
            </a:pathLst>
          </a:custGeom>
          <a:blipFill>
            <a:blip r:embed="rId3"/>
            <a:stretch>
              <a:fillRect l="-6566" t="-15452" r="-10745" b="-18832"/>
            </a:stretch>
          </a:blipFill>
        </p:spPr>
      </p:sp>
      <p:sp>
        <p:nvSpPr>
          <p:cNvPr id="5" name="TextBox 5"/>
          <p:cNvSpPr txBox="1"/>
          <p:nvPr/>
        </p:nvSpPr>
        <p:spPr>
          <a:xfrm>
            <a:off x="6419963" y="4639784"/>
            <a:ext cx="8439037" cy="1513235"/>
          </a:xfrm>
          <a:prstGeom prst="rect">
            <a:avLst/>
          </a:prstGeom>
        </p:spPr>
        <p:txBody>
          <a:bodyPr wrap="square" lIns="0" tIns="0" rIns="0" bIns="0" rtlCol="0" anchor="t">
            <a:spAutoFit/>
          </a:bodyPr>
          <a:lstStyle/>
          <a:p>
            <a:pPr>
              <a:lnSpc>
                <a:spcPts val="5940"/>
              </a:lnSpc>
            </a:pPr>
            <a:r>
              <a:rPr lang="pt-BR" sz="4800" dirty="0">
                <a:solidFill>
                  <a:schemeClr val="bg1"/>
                </a:solidFill>
                <a:latin typeface="Segoe UI Black" panose="020B0A02040204020203" pitchFamily="34" charset="0"/>
                <a:ea typeface="Segoe UI Black" panose="020B0A02040204020203" pitchFamily="34" charset="0"/>
                <a:cs typeface="Sailors"/>
                <a:sym typeface="Sailors"/>
              </a:rPr>
              <a:t>HOMOSSEXUALIDADE: “INVERTENDO A CRIAÇÃO”</a:t>
            </a:r>
            <a:endParaRPr lang="en-US" sz="4800" dirty="0">
              <a:solidFill>
                <a:schemeClr val="bg1"/>
              </a:solidFill>
              <a:latin typeface="Segoe UI Black" panose="020B0A02040204020203" pitchFamily="34" charset="0"/>
              <a:ea typeface="Segoe UI Black" panose="020B0A02040204020203" pitchFamily="34" charset="0"/>
              <a:cs typeface="Sailors"/>
              <a:sym typeface="Sailors"/>
            </a:endParaRPr>
          </a:p>
        </p:txBody>
      </p:sp>
      <p:sp>
        <p:nvSpPr>
          <p:cNvPr id="6" name="TextBox 6"/>
          <p:cNvSpPr txBox="1"/>
          <p:nvPr/>
        </p:nvSpPr>
        <p:spPr>
          <a:xfrm>
            <a:off x="6419963" y="3377407"/>
            <a:ext cx="7916653" cy="1010598"/>
          </a:xfrm>
          <a:prstGeom prst="rect">
            <a:avLst/>
          </a:prstGeom>
        </p:spPr>
        <p:txBody>
          <a:bodyPr lIns="0" tIns="0" rIns="0" bIns="0" rtlCol="0" anchor="t">
            <a:spAutoFit/>
          </a:bodyPr>
          <a:lstStyle/>
          <a:p>
            <a:pPr algn="l">
              <a:lnSpc>
                <a:spcPts val="8425"/>
              </a:lnSpc>
            </a:pPr>
            <a:r>
              <a:rPr lang="en-US" sz="6000" dirty="0">
                <a:solidFill>
                  <a:srgbClr val="ED6663"/>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ailors"/>
                <a:sym typeface="Sailors"/>
              </a:rPr>
              <a:t>PRÓXIMO ESTUDO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9525"/>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Freeform 3"/>
          <p:cNvSpPr/>
          <p:nvPr/>
        </p:nvSpPr>
        <p:spPr>
          <a:xfrm>
            <a:off x="8912872" y="3277733"/>
            <a:ext cx="9375128" cy="7018792"/>
          </a:xfrm>
          <a:custGeom>
            <a:avLst/>
            <a:gdLst/>
            <a:ahLst/>
            <a:cxnLst/>
            <a:rect l="l" t="t" r="r" b="b"/>
            <a:pathLst>
              <a:path w="9375128" h="7018792">
                <a:moveTo>
                  <a:pt x="0" y="0"/>
                </a:moveTo>
                <a:lnTo>
                  <a:pt x="9375128" y="0"/>
                </a:lnTo>
                <a:lnTo>
                  <a:pt x="9375128" y="7018792"/>
                </a:lnTo>
                <a:lnTo>
                  <a:pt x="0" y="7018792"/>
                </a:lnTo>
                <a:lnTo>
                  <a:pt x="0" y="0"/>
                </a:lnTo>
                <a:close/>
              </a:path>
            </a:pathLst>
          </a:custGeom>
          <a:blipFill>
            <a:blip r:embed="rId3"/>
            <a:stretch>
              <a:fillRect t="-17250" r="-62012"/>
            </a:stretch>
          </a:blipFill>
        </p:spPr>
      </p:sp>
      <p:sp>
        <p:nvSpPr>
          <p:cNvPr id="5" name="Freeform 5"/>
          <p:cNvSpPr/>
          <p:nvPr/>
        </p:nvSpPr>
        <p:spPr>
          <a:xfrm>
            <a:off x="1876840" y="5061069"/>
            <a:ext cx="561560" cy="561560"/>
          </a:xfrm>
          <a:custGeom>
            <a:avLst/>
            <a:gdLst/>
            <a:ahLst/>
            <a:cxnLst/>
            <a:rect l="l" t="t" r="r" b="b"/>
            <a:pathLst>
              <a:path w="748747" h="748747">
                <a:moveTo>
                  <a:pt x="0" y="0"/>
                </a:moveTo>
                <a:lnTo>
                  <a:pt x="748747" y="0"/>
                </a:lnTo>
                <a:lnTo>
                  <a:pt x="748747" y="748747"/>
                </a:lnTo>
                <a:lnTo>
                  <a:pt x="0" y="748747"/>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6" name="TextBox 6"/>
          <p:cNvSpPr txBox="1"/>
          <p:nvPr/>
        </p:nvSpPr>
        <p:spPr>
          <a:xfrm>
            <a:off x="2362200" y="4991100"/>
            <a:ext cx="9340727" cy="705321"/>
          </a:xfrm>
          <a:prstGeom prst="rect">
            <a:avLst/>
          </a:prstGeom>
        </p:spPr>
        <p:txBody>
          <a:bodyPr lIns="0" tIns="0" rIns="0" bIns="0" rtlCol="0" anchor="t">
            <a:spAutoFit/>
          </a:bodyPr>
          <a:lstStyle/>
          <a:p>
            <a:pPr algn="ctr">
              <a:lnSpc>
                <a:spcPts val="5456"/>
              </a:lnSpc>
            </a:pPr>
            <a:r>
              <a:rPr lang="en-US" sz="5400" dirty="0">
                <a:solidFill>
                  <a:schemeClr val="bg1"/>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ailors"/>
                <a:sym typeface="Sailors"/>
              </a:rPr>
              <a:t>@</a:t>
            </a:r>
            <a:r>
              <a:rPr lang="en-US" sz="5400" dirty="0" err="1">
                <a:solidFill>
                  <a:schemeClr val="bg1"/>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ailors"/>
                <a:sym typeface="Sailors"/>
              </a:rPr>
              <a:t>escolabiblicapromessista</a:t>
            </a:r>
            <a:endParaRPr lang="en-US" sz="5400" dirty="0">
              <a:solidFill>
                <a:schemeClr val="bg1"/>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ailors"/>
              <a:sym typeface="Sailors"/>
            </a:endParaRPr>
          </a:p>
        </p:txBody>
      </p:sp>
      <p:sp>
        <p:nvSpPr>
          <p:cNvPr id="7" name="TextBox 7"/>
          <p:cNvSpPr txBox="1"/>
          <p:nvPr/>
        </p:nvSpPr>
        <p:spPr>
          <a:xfrm>
            <a:off x="1876840" y="5691686"/>
            <a:ext cx="10907428" cy="705706"/>
          </a:xfrm>
          <a:prstGeom prst="rect">
            <a:avLst/>
          </a:prstGeom>
        </p:spPr>
        <p:txBody>
          <a:bodyPr wrap="square" lIns="0" tIns="0" rIns="0" bIns="0" rtlCol="0" anchor="t">
            <a:spAutoFit/>
          </a:bodyPr>
          <a:lstStyle/>
          <a:p>
            <a:pPr>
              <a:lnSpc>
                <a:spcPts val="5456"/>
              </a:lnSpc>
            </a:pPr>
            <a:r>
              <a:rPr lang="en-US" sz="5400" dirty="0">
                <a:solidFill>
                  <a:schemeClr val="bg1"/>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ailors"/>
                <a:sym typeface="Sailors"/>
              </a:rPr>
              <a:t>www.editorapromessa.com.br </a:t>
            </a:r>
          </a:p>
        </p:txBody>
      </p:sp>
      <p:sp>
        <p:nvSpPr>
          <p:cNvPr id="8" name="TextBox 8"/>
          <p:cNvSpPr txBox="1"/>
          <p:nvPr/>
        </p:nvSpPr>
        <p:spPr>
          <a:xfrm>
            <a:off x="1876840" y="6323215"/>
            <a:ext cx="10445172" cy="705321"/>
          </a:xfrm>
          <a:prstGeom prst="rect">
            <a:avLst/>
          </a:prstGeom>
        </p:spPr>
        <p:txBody>
          <a:bodyPr wrap="square" lIns="0" tIns="0" rIns="0" bIns="0" rtlCol="0" anchor="t">
            <a:spAutoFit/>
          </a:bodyPr>
          <a:lstStyle/>
          <a:p>
            <a:pPr>
              <a:lnSpc>
                <a:spcPts val="5456"/>
              </a:lnSpc>
            </a:pPr>
            <a:r>
              <a:rPr lang="en-US" sz="5400" dirty="0">
                <a:solidFill>
                  <a:schemeClr val="bg1"/>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ailors"/>
                <a:sym typeface="Sailors"/>
              </a:rPr>
              <a:t>www.promesisstas.org/lb355</a:t>
            </a:r>
          </a:p>
        </p:txBody>
      </p:sp>
      <p:sp>
        <p:nvSpPr>
          <p:cNvPr id="9" name="TextBox 9"/>
          <p:cNvSpPr txBox="1"/>
          <p:nvPr/>
        </p:nvSpPr>
        <p:spPr>
          <a:xfrm>
            <a:off x="1905193" y="3832212"/>
            <a:ext cx="8291065" cy="1013098"/>
          </a:xfrm>
          <a:prstGeom prst="rect">
            <a:avLst/>
          </a:prstGeom>
        </p:spPr>
        <p:txBody>
          <a:bodyPr wrap="square" lIns="0" tIns="0" rIns="0" bIns="0" rtlCol="0" anchor="t">
            <a:spAutoFit/>
          </a:bodyPr>
          <a:lstStyle/>
          <a:p>
            <a:pPr algn="ctr">
              <a:lnSpc>
                <a:spcPts val="7920"/>
              </a:lnSpc>
            </a:pPr>
            <a:r>
              <a:rPr lang="en-US" sz="8000" dirty="0">
                <a:solidFill>
                  <a:srgbClr val="ED6663"/>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ailors"/>
                <a:sym typeface="Sailors"/>
              </a:rPr>
              <a:t>+ CONTEÚDOS</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606</TotalTime>
  <Words>512</Words>
  <Application>Microsoft Office PowerPoint</Application>
  <PresentationFormat>Personalizar</PresentationFormat>
  <Paragraphs>34</Paragraphs>
  <Slides>19</Slides>
  <Notes>1</Notes>
  <HiddenSlides>0</HiddenSlides>
  <MMClips>3</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19</vt:i4>
      </vt:variant>
    </vt:vector>
  </HeadingPairs>
  <TitlesOfParts>
    <vt:vector size="24" baseType="lpstr">
      <vt:lpstr>Arial</vt:lpstr>
      <vt:lpstr>Calibri</vt:lpstr>
      <vt:lpstr>Segoe UI Black</vt:lpstr>
      <vt:lpstr>Sailors</vt:lpstr>
      <vt:lpstr>Office Theme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Slides_LutaContraoPecado.pptx</dc:title>
  <dc:creator>Usuario</dc:creator>
  <cp:lastModifiedBy>Usuario</cp:lastModifiedBy>
  <cp:revision>67</cp:revision>
  <dcterms:created xsi:type="dcterms:W3CDTF">2006-08-16T00:00:00Z</dcterms:created>
  <dcterms:modified xsi:type="dcterms:W3CDTF">2026-05-23T22:22:41Z</dcterms:modified>
  <dc:identifier>DAGrBOk_fhk</dc:identifier>
</cp:coreProperties>
</file>