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67" r:id="rId14"/>
    <p:sldId id="268" r:id="rId15"/>
    <p:sldId id="275" r:id="rId16"/>
    <p:sldId id="270" r:id="rId17"/>
    <p:sldId id="271" r:id="rId18"/>
    <p:sldId id="272" r:id="rId19"/>
    <p:sldId id="273" r:id="rId20"/>
  </p:sldIdLst>
  <p:sldSz cx="18288000" cy="10287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Segoe UI Black" panose="020B0A02040204020203" pitchFamily="34" charset="0"/>
      <p:bold r:id="rId26"/>
      <p:boldItalic r:id="rId27"/>
    </p:embeddedFont>
    <p:embeddedFont>
      <p:font typeface="Sailors" panose="02000000000000000000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4E7B56-01DC-4F3B-B83F-136FFDE8B3DF}" type="datetimeFigureOut">
              <a:rPr lang="pt-BR" smtClean="0"/>
              <a:t>23/05/2026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CA64D-703C-42F1-8D00-E3633EB498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337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A64D-703C-42F1-8D00-E3633EB4981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3112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544800" y="7895933"/>
            <a:ext cx="205740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968"/>
              </a:lnSpc>
            </a:pPr>
            <a:r>
              <a:rPr lang="en-US" sz="130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10</a:t>
            </a:r>
            <a:endParaRPr lang="en-US" sz="130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354285" y="4077849"/>
            <a:ext cx="13647715" cy="17089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9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HOMOSSEXUALIDADE: </a:t>
            </a:r>
            <a:endParaRPr lang="en-US" sz="9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62200" y="3433050"/>
            <a:ext cx="52578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LIÇÃO </a:t>
            </a: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10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363810" y="5832241"/>
            <a:ext cx="12342790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8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“INVERTENDO A CRIAÇÃO”</a:t>
            </a:r>
            <a:endParaRPr lang="pt-BR" sz="88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131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45777" y="3695700"/>
            <a:ext cx="13922478" cy="5170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i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DA MESMA FORMA, OS HOMENS TAMBÉM ABANDONARAM AS RELAÇÕES NATURAIS COM AS MULHERES E SE INFLAMARAM DE PAIXÃO UNS PELOS OUTROS. COMEÇARAM A COMETER ATOS INDECENTES, HOMENS COM HOMENS, E RECEBERAM EM SI MESMOS O CASTIGO MERECIDO PELA SUA PERVERSÃO. </a:t>
            </a:r>
            <a:r>
              <a:rPr lang="pt-BR" sz="48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(RM 1:27)</a:t>
            </a:r>
            <a:endParaRPr lang="pt-BR" sz="4800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2245777" y="2635800"/>
            <a:ext cx="574203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7000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TEXTO-BASE</a:t>
            </a:r>
            <a:endParaRPr lang="pt-BR" sz="7000" spc="-44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1152" y="1639413"/>
            <a:ext cx="15625695" cy="8893625"/>
          </a:xfrm>
          <a:custGeom>
            <a:avLst/>
            <a:gdLst/>
            <a:ahLst/>
            <a:cxnLst/>
            <a:rect l="l" t="t" r="r" b="b"/>
            <a:pathLst>
              <a:path w="15625695" h="8893625">
                <a:moveTo>
                  <a:pt x="0" y="0"/>
                </a:moveTo>
                <a:lnTo>
                  <a:pt x="15625696" y="0"/>
                </a:lnTo>
                <a:lnTo>
                  <a:pt x="15625696" y="8893624"/>
                </a:lnTo>
                <a:lnTo>
                  <a:pt x="0" y="88936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6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 rot="-112883">
            <a:off x="5105590" y="2197062"/>
            <a:ext cx="8595951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437"/>
              </a:lnSpc>
            </a:pPr>
            <a:r>
              <a:rPr lang="en-US" sz="9000" spc="-444" dirty="0"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INTRODUÇÃO</a:t>
            </a:r>
          </a:p>
        </p:txBody>
      </p:sp>
      <p:sp>
        <p:nvSpPr>
          <p:cNvPr id="5" name="TextBox 5"/>
          <p:cNvSpPr txBox="1"/>
          <p:nvPr/>
        </p:nvSpPr>
        <p:spPr>
          <a:xfrm rot="-101932">
            <a:off x="2649424" y="3516142"/>
            <a:ext cx="13499190" cy="3600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3900" spc="-29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HOMOSSEXUALIDADE TEM SE DESTACADO POR SUA FORTE PRESENÇA NA MÍDIA E POR GERAR PROFUNDAS TENSÕES ENTRE FÉ CRISTÃ E CULTURA CONTEMPORÂNEA. DIANTE DESSE CENÁRIO, A IGREJA É CHAMADA A RESPONDER NÃO COM SILÊNCIO NEM COM HOSTILIDADE, MAS COM FIDELIDADE ÀS ESCRITURAS E SENSIBILIDADE PASTORAL. </a:t>
            </a:r>
            <a:endParaRPr lang="en-US" sz="3900" spc="-29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344712"/>
            <a:ext cx="14229789" cy="8911405"/>
          </a:xfrm>
          <a:custGeom>
            <a:avLst/>
            <a:gdLst/>
            <a:ahLst/>
            <a:cxnLst/>
            <a:rect l="l" t="t" r="r" b="b"/>
            <a:pathLst>
              <a:path w="14229789" h="8911405">
                <a:moveTo>
                  <a:pt x="0" y="0"/>
                </a:moveTo>
                <a:lnTo>
                  <a:pt x="14229789" y="0"/>
                </a:lnTo>
                <a:lnTo>
                  <a:pt x="14229789" y="8911405"/>
                </a:lnTo>
                <a:lnTo>
                  <a:pt x="0" y="89114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14600" y="4916777"/>
            <a:ext cx="12801600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I. </a:t>
            </a:r>
            <a:r>
              <a:rPr lang="en-US" sz="8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OLHO NA MÍDIA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22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10576560" y="3695700"/>
            <a:ext cx="3916680" cy="0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1981200" y="4229100"/>
            <a:ext cx="12512040" cy="52062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5"/>
              </a:lnSpc>
            </a:pPr>
            <a:r>
              <a:rPr lang="pt-BR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TERMO HOMOSSEXUAL  DIZ RESPEITO À PESSOA QUE SE RELACIONA AMOROSA E SEXUALMENTE COM OUTRA DO MESMO SEXO. TAL PRÁTICA VEM SENDO DIFUNDIDA COM NATURALIDADE PELOS FORMADORES DE OPINIÃO E TEM SE TORNADO CADA VEZ MAIS COMUM.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3345724"/>
            <a:ext cx="12344400" cy="624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5"/>
              </a:lnSpc>
            </a:pPr>
            <a:r>
              <a:rPr lang="pt-BR" sz="6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HOMOSSEXUALIDADE</a:t>
            </a:r>
            <a:endParaRPr lang="en-US" sz="6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17595" y="4018099"/>
            <a:ext cx="13871860" cy="302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01. </a:t>
            </a:r>
            <a:r>
              <a:rPr lang="pt-BR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DEPOIS DE LER O TÓPICO 01, EXPLIQUE À CLASSE O QUE É HOMOSSEXUALIDADE E POR QUE ESTE ASSUNTO É RELEVANTE PARA NÓS?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95925" y="6661404"/>
            <a:ext cx="7315200" cy="2596896"/>
          </a:xfrm>
          <a:custGeom>
            <a:avLst/>
            <a:gdLst/>
            <a:ahLst/>
            <a:cxnLst/>
            <a:rect l="l" t="t" r="r" b="b"/>
            <a:pathLst>
              <a:path w="7315200" h="2596896">
                <a:moveTo>
                  <a:pt x="0" y="0"/>
                </a:moveTo>
                <a:lnTo>
                  <a:pt x="7315200" y="0"/>
                </a:lnTo>
                <a:lnTo>
                  <a:pt x="7315200" y="2596896"/>
                </a:lnTo>
                <a:lnTo>
                  <a:pt x="0" y="2596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41506" y="4916777"/>
            <a:ext cx="13004988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</a:t>
            </a:r>
            <a:r>
              <a:rPr lang="en-US" sz="8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OLHO NA BÍBLIA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191000" y="4258642"/>
            <a:ext cx="9906000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UMA CONDUTA ANTINATURAL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934152" y="4268167"/>
            <a:ext cx="8438745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UMA MUDANÇA ESPIRITUAL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71625" y="1626418"/>
            <a:ext cx="15163800" cy="7694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02. </a:t>
            </a:r>
            <a:r>
              <a:rPr lang="pt-BR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LEIA OS TEXTOS A SEGUIR E RESPONDA: QUAL É O PADRÃO ESTABELECIDO POR DEUS PARA O RELACIONAMENTO AFETIVO ENTRE AS PESSOAS? O QUE O SENHOR JESUS DISSE A ESSE RESPEITO? GN 1:17, 28A, 31; 2:24; MC 10:6-7.</a:t>
            </a:r>
          </a:p>
          <a:p>
            <a:pPr algn="just">
              <a:lnSpc>
                <a:spcPts val="4950"/>
              </a:lnSpc>
            </a:pPr>
            <a:endParaRPr lang="en-US" sz="5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03. </a:t>
            </a:r>
            <a:r>
              <a:rPr lang="pt-BR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COM O AUXÍLIO DO ITEM 1, RESPONDA: A PRÁTICA HOMOSSEXUAL É APROVADA POR DEUS? LEIA LV 18:22; 1 CO 6:9. FALE SOBRE AS QUATRO CARACTERÍSTICAS DA HOMOSSEXUALIDADE ENCONTRADAS EM RM 1:24-28.</a:t>
            </a:r>
            <a:endParaRPr lang="pt-BR" sz="5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4025" y="3695700"/>
            <a:ext cx="14859000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04. </a:t>
            </a:r>
            <a:r>
              <a:rPr lang="pt-BR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HOMOSSEXUALIDADE É UMA CONDIÇÃO DEFINITIVA DO PONTO DE VISTA DA ESCRITURA SAGRADA? O QUE A BÍBLIA NOS ENSINA EM RM 6:11-12; 1 CO 6:9-10? COMENTE À LUZ DO ITEM 2 DO COMENTÁRIO ANTERIOR. </a:t>
            </a:r>
          </a:p>
          <a:p>
            <a:pPr algn="just">
              <a:lnSpc>
                <a:spcPts val="4950"/>
              </a:lnSpc>
            </a:pPr>
            <a:endParaRPr lang="pt-B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298757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2666" r="126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97525" cy="10287000"/>
          </a:xfrm>
          <a:custGeom>
            <a:avLst/>
            <a:gdLst/>
            <a:ahLst/>
            <a:cxnLst/>
            <a:rect l="l" t="t" r="r" b="b"/>
            <a:pathLst>
              <a:path w="18297525" h="10287000">
                <a:moveTo>
                  <a:pt x="0" y="0"/>
                </a:moveTo>
                <a:lnTo>
                  <a:pt x="18297525" y="0"/>
                </a:lnTo>
                <a:lnTo>
                  <a:pt x="182975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 t="-26" b="-2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51031" y="5276850"/>
            <a:ext cx="13004988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81386" y="3961585"/>
            <a:ext cx="12282213" cy="4488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É ERRADO SER CONDESCENDENTE COM AQUELE QUE PECA, APENAS POR RECEIO DE FERÍ-LO E AFASTÁ-LO. COM FIRMEZA, MAS COM O CORAÇÃO CHEIO DE TERNURA, CONVIDE HOMENS E MULHERES GAYS A DEIXAREM O ERRO E A CONHECEREM E VIVEREM UMA VIDA MELHOR COM CRISTO.</a:t>
            </a:r>
            <a:endParaRPr lang="en-US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281385" y="1485900"/>
            <a:ext cx="14187215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 OS CRISTÃOS DEVEM REPROVAR A PRÁTICA DA HOMOSSEXUALIDADE.</a:t>
            </a:r>
            <a:endParaRPr lang="pt-BR" sz="6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05187" y="4838700"/>
            <a:ext cx="12282213" cy="4488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ASSIM COMO UM SOLTEIRO OU CASADO PRECISA ABSTER-SE DA FORNICAÇÃO E DO ADULTÉRIO, UMA PESSOA COM DESEJOS HOMOSSEXUAIS PRECISA MANTER-SE EM SANTIFICAÇÃO. ASSIM COMO QUALQUER OUTRO, DEVE AMAR MAIS A DEUS, QUE SUAS PRÓPRIAS PAIXÕES (RM 12:1; 2 CO 10:5).</a:t>
            </a:r>
            <a:endParaRPr lang="en-US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267531" y="1544689"/>
            <a:ext cx="13972470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 OS CRISTÃOS DEVEM RESISTIR AOS DESEJOS DA HOMOSSEXUALIDADE.</a:t>
            </a:r>
            <a:endParaRPr lang="pt-BR" sz="6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56951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27842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848600" y="5448300"/>
            <a:ext cx="8764041" cy="301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9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20" t="-860" b="-86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54382" y="1272162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560810" y="1272162"/>
            <a:ext cx="11811000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REVISE ESTE ESTUDO E FAÇA UMA AUTOANÁLISE PARA CHECAR A MANEIRA COMO VOCÊ TEM LIDADO COM ESTE SENSÍVEL TEMA.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72000" y="4483211"/>
            <a:ext cx="10266410" cy="1879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SE POSSÍVEL, ESTEJA DISPONÍVEL PARA OUVIR, ACONSELHAR OU INTERCEDER POR ALGUÉM QUE PRECISE DE AJUDA.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3027024" y="4469029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4"/>
          <p:cNvSpPr/>
          <p:nvPr/>
        </p:nvSpPr>
        <p:spPr>
          <a:xfrm>
            <a:off x="2209800" y="6896100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5"/>
          <p:cNvSpPr txBox="1"/>
          <p:nvPr/>
        </p:nvSpPr>
        <p:spPr>
          <a:xfrm>
            <a:off x="3657599" y="6896100"/>
            <a:ext cx="11180811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REVISE ESTE ESTUDO E FAÇA UMA AUTOANÁLISE PARA CHECAR A MANEIRA COMO VOCÊ TEM LIDADO COM ESTE SENSÍVEL TEMA.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74998" y="2281892"/>
            <a:ext cx="4644965" cy="5742265"/>
          </a:xfrm>
          <a:custGeom>
            <a:avLst/>
            <a:gdLst/>
            <a:ahLst/>
            <a:cxnLst/>
            <a:rect l="l" t="t" r="r" b="b"/>
            <a:pathLst>
              <a:path w="4644965" h="5742265">
                <a:moveTo>
                  <a:pt x="0" y="0"/>
                </a:moveTo>
                <a:lnTo>
                  <a:pt x="4644965" y="0"/>
                </a:lnTo>
                <a:lnTo>
                  <a:pt x="4644965" y="5742266"/>
                </a:lnTo>
                <a:lnTo>
                  <a:pt x="0" y="57422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66" t="-15452" r="-10745" b="-1883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419963" y="4639784"/>
            <a:ext cx="9353437" cy="1513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40"/>
              </a:lnSpc>
            </a:pPr>
            <a:r>
              <a:rPr lang="pt-BR" sz="48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VÍCIO NOS JOGOS: “ZOMBANDO DO TRABALHO”</a:t>
            </a:r>
            <a:endParaRPr lang="pt-BR" sz="48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19963" y="3377407"/>
            <a:ext cx="7916653" cy="1010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25"/>
              </a:lnSpc>
            </a:pPr>
            <a:r>
              <a:rPr lang="en-US" sz="6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PRÓXIMO ESTUDO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12872" y="3277733"/>
            <a:ext cx="9375128" cy="7018792"/>
          </a:xfrm>
          <a:custGeom>
            <a:avLst/>
            <a:gdLst/>
            <a:ahLst/>
            <a:cxnLst/>
            <a:rect l="l" t="t" r="r" b="b"/>
            <a:pathLst>
              <a:path w="9375128" h="7018792">
                <a:moveTo>
                  <a:pt x="0" y="0"/>
                </a:moveTo>
                <a:lnTo>
                  <a:pt x="9375128" y="0"/>
                </a:lnTo>
                <a:lnTo>
                  <a:pt x="9375128" y="7018792"/>
                </a:lnTo>
                <a:lnTo>
                  <a:pt x="0" y="7018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250" r="-6201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76840" y="5061069"/>
            <a:ext cx="561560" cy="561560"/>
          </a:xfrm>
          <a:custGeom>
            <a:avLst/>
            <a:gdLst/>
            <a:ahLst/>
            <a:cxnLst/>
            <a:rect l="l" t="t" r="r" b="b"/>
            <a:pathLst>
              <a:path w="748747" h="748747">
                <a:moveTo>
                  <a:pt x="0" y="0"/>
                </a:moveTo>
                <a:lnTo>
                  <a:pt x="748747" y="0"/>
                </a:lnTo>
                <a:lnTo>
                  <a:pt x="748747" y="748747"/>
                </a:lnTo>
                <a:lnTo>
                  <a:pt x="0" y="7487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2200" y="4991100"/>
            <a:ext cx="9340727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@</a:t>
            </a:r>
            <a:r>
              <a:rPr lang="en-US" sz="5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escolabiblicapromessista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76840" y="5691686"/>
            <a:ext cx="10907428" cy="705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76840" y="6323215"/>
            <a:ext cx="10445172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www.promesisstas.org/lb355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5193" y="3832212"/>
            <a:ext cx="8291065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527</Words>
  <Application>Microsoft Office PowerPoint</Application>
  <PresentationFormat>Personalizar</PresentationFormat>
  <Paragraphs>35</Paragraphs>
  <Slides>19</Slides>
  <Notes>1</Notes>
  <HiddenSlides>0</HiddenSlides>
  <MMClips>3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Calibri</vt:lpstr>
      <vt:lpstr>Segoe UI Black</vt:lpstr>
      <vt:lpstr>Sailors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Slides_LutaContraoPecado.pptx</dc:title>
  <dc:creator>Usuario</dc:creator>
  <cp:lastModifiedBy>Usuario</cp:lastModifiedBy>
  <cp:revision>74</cp:revision>
  <dcterms:created xsi:type="dcterms:W3CDTF">2006-08-16T00:00:00Z</dcterms:created>
  <dcterms:modified xsi:type="dcterms:W3CDTF">2026-05-23T23:22:15Z</dcterms:modified>
  <dc:identifier>DAGrBOk_fhk</dc:identifier>
</cp:coreProperties>
</file>