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66" r:id="rId3"/>
    <p:sldId id="257" r:id="rId4"/>
    <p:sldId id="258" r:id="rId5"/>
    <p:sldId id="267" r:id="rId6"/>
    <p:sldId id="259" r:id="rId7"/>
    <p:sldId id="260" r:id="rId8"/>
    <p:sldId id="261" r:id="rId9"/>
    <p:sldId id="262" r:id="rId10"/>
    <p:sldId id="268" r:id="rId11"/>
    <p:sldId id="263" r:id="rId12"/>
    <p:sldId id="264" r:id="rId13"/>
    <p:sldId id="265" r:id="rId14"/>
  </p:sldIdLst>
  <p:sldSz cx="12192000" cy="6858000"/>
  <p:notesSz cx="7104063" cy="10234613"/>
  <p:embeddedFontLst>
    <p:embeddedFont>
      <p:font typeface="Quattrocento Sans" panose="020B0604020202020204" charset="0"/>
      <p:regular r:id="rId16"/>
      <p:bold r:id="rId17"/>
      <p:italic r:id="rId18"/>
      <p:boldItalic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299314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0235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590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b465d1c8e_0_1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2" name="Google Shape;92;g3db465d1c8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7401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4789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b465d1c8e_0_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7" name="Google Shape;97;g3db465d1c8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8480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b465d1c8e_0_2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2" name="Google Shape;102;g3db465d1c8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6689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b465d1c8e_0_2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7" name="Google Shape;107;g3db465d1c8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0111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b465d1c8e_0_3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2" name="Google Shape;112;g3db465d1c8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1594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b465d1c8e_0_3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2" name="Google Shape;112;g3db465d1c8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0027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b465d1c8e_0_3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17" name="Google Shape;117;g3db465d1c8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2146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db465d1c8e_0_4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2" name="Google Shape;122;g3db465d1c8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9187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2818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215600" y="4827475"/>
            <a:ext cx="97608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rgbClr val="D8A54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CRESCENDO EM FÉ: DESAFIOS E CONQUISTAS DA INFÂNCIA À ADOLESCÊNCIA</a:t>
            </a:r>
            <a:endParaRPr sz="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D055E2CF-6DE6-1D8A-24C0-A03B046A8A72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 smtClean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PASSE A BOMBA</a:t>
            </a:r>
            <a:endParaRPr lang="pt-BR" sz="4400" b="1" dirty="0">
              <a:solidFill>
                <a:srgbClr val="D8A54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345" y="1589510"/>
            <a:ext cx="3617602" cy="475125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t="349" b="1"/>
          <a:stretch/>
        </p:blipFill>
        <p:spPr>
          <a:xfrm>
            <a:off x="-35038" y="1"/>
            <a:ext cx="12219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2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22190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 title="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 title="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609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 title="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 title="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 title="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D055E2CF-6DE6-1D8A-24C0-A03B046A8A72}"/>
              </a:ext>
            </a:extLst>
          </p:cNvPr>
          <p:cNvSpPr txBox="1"/>
          <p:nvPr/>
        </p:nvSpPr>
        <p:spPr>
          <a:xfrm>
            <a:off x="909982" y="701551"/>
            <a:ext cx="1019975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b="1" dirty="0" smtClean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DESCOBRIDORES </a:t>
            </a:r>
            <a:r>
              <a:rPr lang="pt-BR" sz="3200" b="1" dirty="0" err="1" smtClean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INESTIGADORES</a:t>
            </a:r>
            <a:r>
              <a:rPr lang="pt-BR" sz="3200" b="1" dirty="0" smtClean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(9 A 11 ANOS)</a:t>
            </a:r>
            <a:endParaRPr lang="pt-BR" sz="3200" b="1" dirty="0">
              <a:solidFill>
                <a:srgbClr val="D8A54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Shape 1"/>
          <p:cNvSpPr/>
          <p:nvPr/>
        </p:nvSpPr>
        <p:spPr>
          <a:xfrm>
            <a:off x="612496" y="2102552"/>
            <a:ext cx="3240000" cy="2160000"/>
          </a:xfrm>
          <a:prstGeom prst="rect">
            <a:avLst/>
          </a:prstGeom>
          <a:solidFill>
            <a:srgbClr val="F9FAFB"/>
          </a:solidFill>
          <a:ln/>
        </p:spPr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0398" y="2254898"/>
            <a:ext cx="349654" cy="3108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 3"/>
          <p:cNvSpPr/>
          <p:nvPr/>
        </p:nvSpPr>
        <p:spPr>
          <a:xfrm>
            <a:off x="1073267" y="2208494"/>
            <a:ext cx="2682655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FFC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OBSERVAÇÃO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680450" y="2747369"/>
            <a:ext cx="3075473" cy="1329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374151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O que o </a:t>
            </a:r>
            <a:r>
              <a:rPr lang="en-US" sz="1800" b="1" dirty="0" err="1">
                <a:solidFill>
                  <a:srgbClr val="374151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texto</a:t>
            </a:r>
            <a:r>
              <a:rPr lang="en-US" sz="1800" b="1" dirty="0">
                <a:solidFill>
                  <a:srgbClr val="374151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 </a:t>
            </a:r>
            <a:r>
              <a:rPr lang="en-US" sz="1800" b="1" dirty="0" err="1" smtClean="0">
                <a:solidFill>
                  <a:srgbClr val="374151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diz</a:t>
            </a:r>
            <a:r>
              <a:rPr lang="en-US" sz="1800" b="1" dirty="0" smtClean="0">
                <a:solidFill>
                  <a:srgbClr val="374151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?</a:t>
            </a:r>
            <a:r>
              <a:rPr lang="en-US" sz="1800" dirty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SemiBold" pitchFamily="34" charset="-120"/>
              </a:rPr>
              <a:t> </a:t>
            </a:r>
            <a:endParaRPr lang="en-US" sz="1800" dirty="0" smtClean="0">
              <a:solidFill>
                <a:srgbClr val="374151"/>
              </a:solidFill>
              <a:latin typeface="Montserrat Light" pitchFamily="34" charset="0"/>
              <a:ea typeface="Montserrat Light" pitchFamily="34" charset="-122"/>
              <a:cs typeface="Montserrat SemiBold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800" dirty="0" err="1" smtClean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Coleta</a:t>
            </a:r>
            <a:r>
              <a:rPr lang="en-US" sz="1800" dirty="0" smtClean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</a:t>
            </a:r>
            <a:r>
              <a:rPr lang="en-US" sz="1800" dirty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de dados brutos, personagens e cenários. Estimula a atenção seletiva.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4238360" y="2102552"/>
            <a:ext cx="3240000" cy="2160000"/>
          </a:xfrm>
          <a:prstGeom prst="rect">
            <a:avLst/>
          </a:prstGeom>
          <a:solidFill>
            <a:srgbClr val="F9FAFB"/>
          </a:solidFill>
          <a:ln/>
        </p:spPr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20272" y="2227277"/>
            <a:ext cx="275151" cy="36686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95195" y="2208495"/>
            <a:ext cx="2718588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FFC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INTERPRETAÇÃO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12" name="Text 8"/>
          <p:cNvSpPr/>
          <p:nvPr/>
        </p:nvSpPr>
        <p:spPr>
          <a:xfrm>
            <a:off x="4345858" y="2746607"/>
            <a:ext cx="2998839" cy="1329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374151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O que o texto significa?</a:t>
            </a:r>
            <a:r>
              <a:rPr lang="en-US" sz="1800" dirty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</a:t>
            </a:r>
            <a:endParaRPr lang="en-US" sz="1800" dirty="0" smtClean="0">
              <a:solidFill>
                <a:srgbClr val="374151"/>
              </a:solidFill>
              <a:latin typeface="Montserrat Light" pitchFamily="34" charset="0"/>
              <a:ea typeface="Montserrat Light" pitchFamily="34" charset="-122"/>
              <a:cs typeface="Montserrat Light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800" dirty="0" err="1" smtClean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Busca</a:t>
            </a:r>
            <a:r>
              <a:rPr lang="en-US" sz="1800" dirty="0" smtClean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</a:t>
            </a:r>
            <a:r>
              <a:rPr lang="en-US" sz="1800" dirty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o contexto e a </a:t>
            </a:r>
            <a:r>
              <a:rPr lang="en-US" sz="1800" dirty="0" err="1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verdade</a:t>
            </a:r>
            <a:r>
              <a:rPr lang="en-US" sz="1800" dirty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teológica. Ativa o pensamento abstrato.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7869739" y="2102552"/>
            <a:ext cx="3240000" cy="2160000"/>
          </a:xfrm>
          <a:prstGeom prst="rect">
            <a:avLst/>
          </a:prstGeom>
          <a:solidFill>
            <a:srgbClr val="F9FAFB"/>
          </a:solidFill>
          <a:ln/>
        </p:spPr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35951" y="2254898"/>
            <a:ext cx="388505" cy="31080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320177" y="2197333"/>
            <a:ext cx="2333606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FFC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APLICAÇÃO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16" name="Text 12"/>
          <p:cNvSpPr/>
          <p:nvPr/>
        </p:nvSpPr>
        <p:spPr>
          <a:xfrm>
            <a:off x="7973961" y="2679361"/>
            <a:ext cx="3018504" cy="1329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374151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O que eu faço com isso?</a:t>
            </a:r>
            <a:r>
              <a:rPr lang="en-US" sz="1800" dirty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</a:t>
            </a:r>
            <a:endParaRPr lang="en-US" sz="1800" dirty="0" smtClean="0">
              <a:solidFill>
                <a:srgbClr val="374151"/>
              </a:solidFill>
              <a:latin typeface="Montserrat Light" pitchFamily="34" charset="0"/>
              <a:ea typeface="Montserrat Light" pitchFamily="34" charset="-122"/>
              <a:cs typeface="Montserrat Light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800" dirty="0" smtClean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Transforma </a:t>
            </a:r>
            <a:r>
              <a:rPr lang="en-US" sz="1800" dirty="0">
                <a:solidFill>
                  <a:srgbClr val="37415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o ensino em ação prática na vida real do aluno.</a:t>
            </a:r>
            <a:endParaRPr lang="en-US" sz="180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450" y="4491333"/>
            <a:ext cx="605910" cy="48472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429235" y="4566368"/>
            <a:ext cx="3679031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accent5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Gamificação Teológica</a:t>
            </a:r>
            <a:endParaRPr lang="en-US" sz="2000" b="1" dirty="0">
              <a:solidFill>
                <a:schemeClr val="accent5"/>
              </a:solidFill>
            </a:endParaRPr>
          </a:p>
        </p:txBody>
      </p:sp>
      <p:sp>
        <p:nvSpPr>
          <p:cNvPr id="19" name="Text 14"/>
          <p:cNvSpPr/>
          <p:nvPr/>
        </p:nvSpPr>
        <p:spPr>
          <a:xfrm>
            <a:off x="1429235" y="5119442"/>
            <a:ext cx="4408147" cy="8273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O cérebro responde a desafios. Resolver "enigmas" bíblicos libera dopamina e aumenta o prazer pelo estudo da Palavra.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1235" y="4491333"/>
            <a:ext cx="501165" cy="40093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598466" y="4563581"/>
            <a:ext cx="3671042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chemeClr val="accent5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Painel de Dilemas</a:t>
            </a:r>
            <a:endParaRPr lang="en-US" sz="2000" dirty="0">
              <a:solidFill>
                <a:schemeClr val="accent5"/>
              </a:solidFill>
            </a:endParaRPr>
          </a:p>
        </p:txBody>
      </p:sp>
      <p:sp>
        <p:nvSpPr>
          <p:cNvPr id="22" name="Text 16"/>
          <p:cNvSpPr/>
          <p:nvPr/>
        </p:nvSpPr>
        <p:spPr>
          <a:xfrm>
            <a:off x="6101229" y="5113113"/>
            <a:ext cx="5008510" cy="8273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Conecte a Bíblia a situações reais (bullying, honestidade). Tire a Bíblia do papel e coloque-a na vida cotidiana.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Shape 17"/>
          <p:cNvSpPr/>
          <p:nvPr/>
        </p:nvSpPr>
        <p:spPr>
          <a:xfrm>
            <a:off x="1298797" y="6245379"/>
            <a:ext cx="9144000" cy="423267"/>
          </a:xfrm>
          <a:prstGeom prst="rect">
            <a:avLst/>
          </a:prstGeom>
          <a:solidFill>
            <a:srgbClr val="1E3A8A"/>
          </a:solidFill>
          <a:ln/>
        </p:spPr>
      </p:sp>
      <p:sp>
        <p:nvSpPr>
          <p:cNvPr id="24" name="Text 18"/>
          <p:cNvSpPr/>
          <p:nvPr/>
        </p:nvSpPr>
        <p:spPr>
          <a:xfrm>
            <a:off x="1286360" y="6189761"/>
            <a:ext cx="9144000" cy="565283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ctr">
              <a:buNone/>
            </a:pPr>
            <a:r>
              <a:rPr lang="en-US" sz="2000" b="1" dirty="0" smtClean="0">
                <a:solidFill>
                  <a:srgbClr val="FFC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VERDADE CENTRAL: SEGUIR JESUS É UMA </a:t>
            </a:r>
            <a:r>
              <a:rPr lang="en-US" sz="2000" b="1" dirty="0" err="1" smtClean="0">
                <a:solidFill>
                  <a:srgbClr val="FFC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DECISÃO</a:t>
            </a:r>
            <a:endParaRPr lang="en-US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 title="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45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 title="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 title="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/>
        </p:nvSpPr>
        <p:spPr>
          <a:xfrm>
            <a:off x="1550504" y="5194852"/>
            <a:ext cx="907773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>
                <a:solidFill>
                  <a:srgbClr val="A8977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Nome do Palestrante</a:t>
            </a:r>
            <a:endParaRPr/>
          </a:p>
        </p:txBody>
      </p:sp>
      <p:sp>
        <p:nvSpPr>
          <p:cNvPr id="130" name="Google Shape;130;p22"/>
          <p:cNvSpPr txBox="1"/>
          <p:nvPr/>
        </p:nvSpPr>
        <p:spPr>
          <a:xfrm>
            <a:off x="1550504" y="5931998"/>
            <a:ext cx="907773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 err="1" smtClean="0">
                <a:solidFill>
                  <a:srgbClr val="A8977B"/>
                </a:solidFill>
                <a:latin typeface="Quattrocento Sans"/>
                <a:sym typeface="Quattrocento Sans"/>
              </a:rPr>
              <a:t>Dsa</a:t>
            </a:r>
            <a:r>
              <a:rPr lang="pt-BR" sz="2800" dirty="0" smtClean="0">
                <a:solidFill>
                  <a:srgbClr val="A8977B"/>
                </a:solidFill>
                <a:latin typeface="Quattrocento Sans"/>
                <a:sym typeface="Quattrocento Sans"/>
              </a:rPr>
              <a:t>. Andrea, </a:t>
            </a:r>
            <a:r>
              <a:rPr lang="pt-BR" sz="2800" dirty="0" err="1" smtClean="0">
                <a:solidFill>
                  <a:srgbClr val="A8977B"/>
                </a:solidFill>
                <a:latin typeface="Quattrocento Sans"/>
                <a:sym typeface="Quattrocento Sans"/>
              </a:rPr>
              <a:t>Dsa</a:t>
            </a:r>
            <a:r>
              <a:rPr lang="pt-BR" sz="2800" dirty="0" smtClean="0">
                <a:solidFill>
                  <a:srgbClr val="A8977B"/>
                </a:solidFill>
                <a:latin typeface="Quattrocento Sans"/>
                <a:sym typeface="Quattrocento Sans"/>
              </a:rPr>
              <a:t>. Lívia Kareen e </a:t>
            </a:r>
            <a:r>
              <a:rPr lang="pt-BR" sz="2800" smtClean="0">
                <a:solidFill>
                  <a:srgbClr val="A8977B"/>
                </a:solidFill>
                <a:latin typeface="Quattrocento Sans"/>
                <a:sym typeface="Quattrocento Sans"/>
              </a:rPr>
              <a:t>Dsa. </a:t>
            </a:r>
            <a:r>
              <a:rPr lang="pt-BR" sz="2800" dirty="0" err="1" smtClean="0">
                <a:solidFill>
                  <a:srgbClr val="A8977B"/>
                </a:solidFill>
                <a:latin typeface="Quattrocento Sans"/>
                <a:sym typeface="Quattrocento Sans"/>
              </a:rPr>
              <a:t>Valquiria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155</Words>
  <Application>Microsoft Office PowerPoint</Application>
  <PresentationFormat>Widescreen</PresentationFormat>
  <Paragraphs>19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Montserrat Light</vt:lpstr>
      <vt:lpstr>Arial</vt:lpstr>
      <vt:lpstr>Quattrocento Sans</vt:lpstr>
      <vt:lpstr>Playfair Display SemiBold</vt:lpstr>
      <vt:lpstr>Montserrat SemiBold</vt:lpstr>
      <vt:lpstr>Segoe UI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Lívia Kareen Lacerda Zilioi Fiuza</cp:lastModifiedBy>
  <cp:revision>7</cp:revision>
  <cp:lastPrinted>2026-05-01T22:24:05Z</cp:lastPrinted>
  <dcterms:modified xsi:type="dcterms:W3CDTF">2026-05-04T14:09:50Z</dcterms:modified>
</cp:coreProperties>
</file>