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0" r:id="rId5"/>
    <p:sldId id="264" r:id="rId6"/>
    <p:sldId id="263" r:id="rId7"/>
    <p:sldId id="265" r:id="rId8"/>
    <p:sldId id="266" r:id="rId9"/>
    <p:sldId id="267" r:id="rId10"/>
    <p:sldId id="269" r:id="rId11"/>
    <p:sldId id="270" r:id="rId12"/>
    <p:sldId id="268" r:id="rId13"/>
    <p:sldId id="259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977B"/>
    <a:srgbClr val="D8A54A"/>
    <a:srgbClr val="082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043" autoAdjust="0"/>
    <p:restoredTop sz="94660"/>
  </p:normalViewPr>
  <p:slideViewPr>
    <p:cSldViewPr snapToGrid="0">
      <p:cViewPr varScale="1">
        <p:scale>
          <a:sx n="97" d="100"/>
          <a:sy n="97" d="100"/>
        </p:scale>
        <p:origin x="216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87843-7F7F-2267-3342-99B9FCBC9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9DB181-E302-216D-6ADF-1D146A44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CFCB02-16B5-E7E6-32CE-BE6AD7B18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91E2E8-A525-F4BB-C9D8-C7FA800C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42C1A6-8EB5-32E0-F9C3-E82A0B617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953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17A5B-7770-8289-CE07-D1D57C02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2C320D-81E0-68A8-ADA0-FB441696A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C00B72-3255-6D4D-BD65-591979EEE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11C5BA-CF36-6BA6-C548-AD5C5E5C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12CE46-EC95-2CD4-BE68-25540175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826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69DE3-C514-BF78-E49E-2549159D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854D23-3B06-0ACE-7E2C-3183EF348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5FB65D-7CD6-9137-5F58-75F9D740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10DEFE-D611-032A-2B0F-A6B36236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AFA08A-95CC-4E38-5858-C69BBD48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33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C8F41-529B-6D5D-EC10-B460D869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D17B6C-D322-5BCE-99A3-E8AA94F27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95E5BB-0643-E653-1BAE-8E2BD9EEB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037539-A4FC-CFF0-5320-86890491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342B8B-3CB1-CED5-B9DA-C6BCDDD5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03EC82B-6352-07CE-3D1E-CE9E7B6EF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14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94CC7-83A7-E2D9-BC92-D217918A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614062-53BD-4695-F9E9-CCBB70DD3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686CF50-7228-C2CF-8D3F-5E0E985BD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63D908-B7C8-7A87-A499-C67CD1A52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B76FFD-EB5A-42F0-1C6D-F451DA391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F00DED4-B0CD-6FB9-C850-FE57C4E1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CF5BA8-DFE6-738F-8661-8C84D397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6E58A65-CC14-9141-9444-82B440FB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821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F6EBF-2DFC-91D7-1042-8855C658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974DD7-910B-C62C-52A5-BDAF4C83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0D9E809-6549-80E4-2B60-389D5FBD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5D6171-3A74-6B09-8BDC-F88154BC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789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74FF53-351D-C06A-E0CD-BD78B86B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F21B6C-C904-20B1-9BB4-8A8E9FC0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EC4F1D-F17E-BB33-0127-4E5BBC2F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35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4F01C-244B-FF19-B781-DADC48E7B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401410-3601-6988-6884-814DCBBFC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2B4D3E-5969-0612-7DAC-C333E4163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88DE5F-2418-C04F-295E-5C05D221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259600-5B58-DAF4-BE65-27C98F61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68F1C-57F1-AFDB-9F7F-80F7AF9C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65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A0DEE-7802-4D6A-577C-C65448461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69D03A0-C0F4-B871-4A3C-00C4EE317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FC6014-1B4D-0D84-EB0B-C78AC6659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E4AE8F-8223-9C33-37B7-08324BBB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F6BC8E-A04B-1D9C-FE8C-F75D61A6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1B9577-B68C-AB5F-DC22-3CCA2442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7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5DE25-642D-7D04-943B-FDAD36ED1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DF573-3703-D7B7-F5EE-25256700F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82325-305C-E4B9-5960-49943FC2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0B93D7-0BB4-F150-9F6E-6E6C5919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9F3109-B4BF-2092-56CE-39C76E2C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91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AD9BA9-64EF-8638-6EEE-455FEDEBE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9952C83-9706-E0F5-9463-BA40F221B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8111BC-1E3F-BD2D-AB01-B25092E5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F628C5-0AF8-D2D3-09F4-AFA10DAD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AD0962-82B6-FFDF-3E75-41F366F8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30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306EDE-FB17-110F-B543-CC9C014A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7D9294-EECB-B33C-ED50-991C71118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5A3054-B6C9-B1E6-986F-FD81C47D5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1849C1-55EE-3305-4D5E-0733E0D9B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1219FD-2BED-4E90-EB8E-D5EF72A76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455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vista-rypc.org/2014/02/vol3ext2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21E4400-F870-FD47-1D1D-71F988712914}"/>
              </a:ext>
            </a:extLst>
          </p:cNvPr>
          <p:cNvSpPr txBox="1"/>
          <p:nvPr/>
        </p:nvSpPr>
        <p:spPr>
          <a:xfrm>
            <a:off x="0" y="5508820"/>
            <a:ext cx="12192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Junior Helfstein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B084A0D-D0F3-3591-02A6-F223D0FF68F9}"/>
              </a:ext>
            </a:extLst>
          </p:cNvPr>
          <p:cNvSpPr txBox="1"/>
          <p:nvPr/>
        </p:nvSpPr>
        <p:spPr>
          <a:xfrm>
            <a:off x="0" y="4675618"/>
            <a:ext cx="121920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0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Papel da Teologia na Cultura do Discipulado</a:t>
            </a:r>
          </a:p>
        </p:txBody>
      </p:sp>
    </p:spTree>
    <p:extLst>
      <p:ext uri="{BB962C8B-B14F-4D97-AF65-F5344CB8AC3E}">
        <p14:creationId xmlns:p14="http://schemas.microsoft.com/office/powerpoint/2010/main" val="10789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D1E01DE-B814-D6F0-7F25-EECE7853662E}"/>
              </a:ext>
            </a:extLst>
          </p:cNvPr>
          <p:cNvSpPr txBox="1"/>
          <p:nvPr/>
        </p:nvSpPr>
        <p:spPr>
          <a:xfrm>
            <a:off x="375138" y="2659559"/>
            <a:ext cx="11324493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2400" dirty="0">
                <a:solidFill>
                  <a:schemeClr val="accent4"/>
                </a:solidFill>
              </a:rPr>
              <a:t>Esta trilha propõe uma reflexão sobre a importância da teologia na formação de uma cultura sólida de discipulado cristão. A partir do diálogo entre fé, doutrina e prática, serão discutidos os fundamentos teológicos que sustentam o discipulado como processo contínuo de formação espiritual, ética e comunitária. A trilha busca demonstrar como a teologia contribui para um discipulado consciente, contextualizado e transformador, capaz de impactar a vida pessoal, a igreja e a sociedade.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55E2CF-6DE6-1D8A-24C0-A03B046A8A72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427704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77B4F-345A-8E87-620F-BFA7BAFF3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1C4A24C-A005-BED8-5DDB-DB5286C65CE0}"/>
              </a:ext>
            </a:extLst>
          </p:cNvPr>
          <p:cNvSpPr txBox="1"/>
          <p:nvPr/>
        </p:nvSpPr>
        <p:spPr>
          <a:xfrm>
            <a:off x="5031408" y="3044278"/>
            <a:ext cx="683812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55A9C9-8542-8767-9820-00EED0604D21}"/>
              </a:ext>
            </a:extLst>
          </p:cNvPr>
          <p:cNvSpPr txBox="1"/>
          <p:nvPr/>
        </p:nvSpPr>
        <p:spPr>
          <a:xfrm>
            <a:off x="914399" y="3044278"/>
            <a:ext cx="339697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pt-BR" sz="4400" b="1" dirty="0">
              <a:solidFill>
                <a:srgbClr val="D8A54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08A0EFD-1A96-F18A-2CEA-61AE98AE4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00" y="1416568"/>
            <a:ext cx="2683240" cy="402486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ED8E8FF-2C58-3A03-A3CA-1879C1962EF1}"/>
              </a:ext>
            </a:extLst>
          </p:cNvPr>
          <p:cNvSpPr txBox="1"/>
          <p:nvPr/>
        </p:nvSpPr>
        <p:spPr>
          <a:xfrm>
            <a:off x="5486399" y="1762539"/>
            <a:ext cx="600323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Os grandes teólogos são aqueles que cuja obra tem encontrado eco na fé e na vida da Igreja.</a:t>
            </a:r>
          </a:p>
          <a:p>
            <a:endParaRPr lang="pt-BR" sz="3200" dirty="0">
              <a:solidFill>
                <a:schemeClr val="accent2">
                  <a:lumMod val="40000"/>
                  <a:lumOff val="60000"/>
                </a:schemeClr>
              </a:solidFill>
              <a:latin typeface="Adelle Sans Devanagari" panose="02000503000000020004" pitchFamily="2" charset="-78"/>
              <a:cs typeface="Adelle Sans Devanagari" panose="02000503000000020004" pitchFamily="2" charset="-78"/>
            </a:endParaRPr>
          </a:p>
          <a:p>
            <a:r>
              <a:rPr lang="pt-BR" sz="2400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Página 41</a:t>
            </a:r>
            <a:endParaRPr lang="pt-BR" sz="3200" i="1" dirty="0">
              <a:solidFill>
                <a:schemeClr val="accent2">
                  <a:lumMod val="40000"/>
                  <a:lumOff val="60000"/>
                </a:schemeClr>
              </a:solidFill>
              <a:latin typeface="Adelle Sans Devanagari" panose="02000503000000020004" pitchFamily="2" charset="-78"/>
              <a:cs typeface="Adelle Sans Devanagari" panose="02000503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946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ED13B6A-FF19-F536-451C-9F39ED53F325}"/>
              </a:ext>
            </a:extLst>
          </p:cNvPr>
          <p:cNvSpPr txBox="1"/>
          <p:nvPr/>
        </p:nvSpPr>
        <p:spPr>
          <a:xfrm>
            <a:off x="1131032" y="1847577"/>
            <a:ext cx="9978707" cy="44012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742950" indent="-742950" algn="just">
              <a:buAutoNum type="arabicPeriod"/>
            </a:pPr>
            <a:r>
              <a:rPr lang="pt-BR" sz="2800" dirty="0">
                <a:solidFill>
                  <a:srgbClr val="082B49"/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A realidade humana interessa para a teologia.</a:t>
            </a:r>
          </a:p>
          <a:p>
            <a:pPr marL="742950" indent="-742950" algn="just">
              <a:buAutoNum type="arabicPeriod"/>
            </a:pPr>
            <a:r>
              <a:rPr lang="pt-BR" sz="2800" dirty="0">
                <a:solidFill>
                  <a:srgbClr val="082B49"/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As condições sociais e humanas afetam a teologia.</a:t>
            </a:r>
          </a:p>
          <a:p>
            <a:pPr marL="742950" indent="-742950" algn="just">
              <a:buAutoNum type="arabicPeriod"/>
            </a:pPr>
            <a:r>
              <a:rPr lang="pt-BR" sz="2800" dirty="0">
                <a:solidFill>
                  <a:srgbClr val="082B49"/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A teologia como explicação da realidade.</a:t>
            </a:r>
          </a:p>
          <a:p>
            <a:pPr marL="742950" indent="-742950" algn="just">
              <a:buAutoNum type="arabicPeriod"/>
            </a:pPr>
            <a:r>
              <a:rPr lang="pt-BR" sz="2800" dirty="0">
                <a:solidFill>
                  <a:srgbClr val="082B49"/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A teologia como defesa da fé e como ponte até os não crentes.</a:t>
            </a:r>
          </a:p>
          <a:p>
            <a:pPr marL="742950" indent="-742950" algn="just">
              <a:buAutoNum type="arabicPeriod"/>
            </a:pPr>
            <a:r>
              <a:rPr lang="pt-BR" sz="2800" dirty="0">
                <a:solidFill>
                  <a:srgbClr val="082B49"/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A teologia como crítica da vida e da proclamação da igreja.</a:t>
            </a:r>
          </a:p>
          <a:p>
            <a:pPr marL="742950" indent="-742950" algn="just">
              <a:buAutoNum type="arabicPeriod"/>
            </a:pPr>
            <a:r>
              <a:rPr lang="pt-BR" sz="2800" dirty="0">
                <a:solidFill>
                  <a:srgbClr val="082B49"/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O discipulado e a missão da igreja.</a:t>
            </a:r>
          </a:p>
          <a:p>
            <a:pPr marL="742950" indent="-742950" algn="just">
              <a:buAutoNum type="arabicPeriod"/>
            </a:pPr>
            <a:r>
              <a:rPr lang="pt-BR" sz="2800" dirty="0">
                <a:solidFill>
                  <a:srgbClr val="082B49"/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O que é ser discípulo de Jesus.</a:t>
            </a:r>
            <a:endParaRPr lang="pt-BR" sz="2800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4350" indent="-514350" algn="ctr">
              <a:buAutoNum type="arabicPeriod"/>
            </a:pPr>
            <a:endParaRPr lang="pt-BR" sz="2800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Temas</a:t>
            </a:r>
          </a:p>
        </p:txBody>
      </p:sp>
    </p:spTree>
    <p:extLst>
      <p:ext uri="{BB962C8B-B14F-4D97-AF65-F5344CB8AC3E}">
        <p14:creationId xmlns:p14="http://schemas.microsoft.com/office/powerpoint/2010/main" val="261608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1C344-04E8-A817-D024-0D44E0539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430082A-5F5D-9FF9-79D7-D4C3CF23DCBB}"/>
              </a:ext>
            </a:extLst>
          </p:cNvPr>
          <p:cNvSpPr txBox="1"/>
          <p:nvPr/>
        </p:nvSpPr>
        <p:spPr>
          <a:xfrm>
            <a:off x="463464" y="1624880"/>
            <a:ext cx="29379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Ponto de Partida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A0F38E5-8D4F-A33D-0423-C02F031613FD}"/>
              </a:ext>
            </a:extLst>
          </p:cNvPr>
          <p:cNvSpPr txBox="1"/>
          <p:nvPr/>
        </p:nvSpPr>
        <p:spPr>
          <a:xfrm>
            <a:off x="463464" y="332218"/>
            <a:ext cx="1064627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4000" b="1" dirty="0">
                <a:solidFill>
                  <a:schemeClr val="accent4"/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A realidade humana interessa para a Teologia</a:t>
            </a:r>
            <a:r>
              <a:rPr lang="pt-BR" sz="4000" b="1" dirty="0">
                <a:solidFill>
                  <a:srgbClr val="082B49"/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A21C5DD-8C8A-E858-B5AD-F068EED632CE}"/>
              </a:ext>
            </a:extLst>
          </p:cNvPr>
          <p:cNvSpPr txBox="1"/>
          <p:nvPr/>
        </p:nvSpPr>
        <p:spPr>
          <a:xfrm>
            <a:off x="463462" y="2886764"/>
            <a:ext cx="10646275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O que é a Teologia?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Como devemos enxergar a Teologia?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O saber teológico e sua aplicação prática.</a:t>
            </a:r>
          </a:p>
        </p:txBody>
      </p:sp>
    </p:spTree>
    <p:extLst>
      <p:ext uri="{BB962C8B-B14F-4D97-AF65-F5344CB8AC3E}">
        <p14:creationId xmlns:p14="http://schemas.microsoft.com/office/powerpoint/2010/main" val="64183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A5780C-AD04-277B-8FA8-06C5909BF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ED72E45-CD56-8530-3DF2-18B0FB883033}"/>
              </a:ext>
            </a:extLst>
          </p:cNvPr>
          <p:cNvSpPr txBox="1"/>
          <p:nvPr/>
        </p:nvSpPr>
        <p:spPr>
          <a:xfrm>
            <a:off x="909982" y="2372477"/>
            <a:ext cx="10199757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4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Transversalidade da Teologia.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4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Cientificismo aplicado ao cristianismo.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4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evangelho multifacetado.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4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relativismo pós moderno. 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747BB33-51C4-C3F3-D4BC-FCAA50B794AF}"/>
              </a:ext>
            </a:extLst>
          </p:cNvPr>
          <p:cNvSpPr txBox="1"/>
          <p:nvPr/>
        </p:nvSpPr>
        <p:spPr>
          <a:xfrm>
            <a:off x="909982" y="332219"/>
            <a:ext cx="10199757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0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condições sociais e humanas afetam a teologia</a:t>
            </a:r>
          </a:p>
        </p:txBody>
      </p:sp>
    </p:spTree>
    <p:extLst>
      <p:ext uri="{BB962C8B-B14F-4D97-AF65-F5344CB8AC3E}">
        <p14:creationId xmlns:p14="http://schemas.microsoft.com/office/powerpoint/2010/main" val="328348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B23EFD-6497-4FBF-D069-BE6F78EF8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69D6738-091C-766A-4156-92D30ECE895D}"/>
              </a:ext>
            </a:extLst>
          </p:cNvPr>
          <p:cNvSpPr txBox="1"/>
          <p:nvPr/>
        </p:nvSpPr>
        <p:spPr>
          <a:xfrm>
            <a:off x="909982" y="2536449"/>
            <a:ext cx="10199757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A Teologia circunstancial.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Teologia com um meio e não um fim.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Os concílios ecumênicos.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Ortodoxia Luterana </a:t>
            </a:r>
            <a:r>
              <a:rPr lang="pt-BR" sz="40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x</a:t>
            </a:r>
            <a:r>
              <a:rPr lang="pt-BR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 Pietismo.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8C6B0FD-387E-296E-BAE7-5D30E3B663DC}"/>
              </a:ext>
            </a:extLst>
          </p:cNvPr>
          <p:cNvSpPr txBox="1"/>
          <p:nvPr/>
        </p:nvSpPr>
        <p:spPr>
          <a:xfrm>
            <a:off x="909982" y="639995"/>
            <a:ext cx="1019975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0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teologia como explicação da realidade</a:t>
            </a:r>
          </a:p>
        </p:txBody>
      </p:sp>
    </p:spTree>
    <p:extLst>
      <p:ext uri="{BB962C8B-B14F-4D97-AF65-F5344CB8AC3E}">
        <p14:creationId xmlns:p14="http://schemas.microsoft.com/office/powerpoint/2010/main" val="287172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E51B98-13D6-FAB3-FDFA-5D7359B57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2759574-8358-AAAD-88A2-5151ADAACD13}"/>
              </a:ext>
            </a:extLst>
          </p:cNvPr>
          <p:cNvSpPr txBox="1"/>
          <p:nvPr/>
        </p:nvSpPr>
        <p:spPr>
          <a:xfrm>
            <a:off x="909982" y="2495588"/>
            <a:ext cx="10199757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práxis Apostólica.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práxis Apologista.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Os pais da Igreja.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Os reformadores.</a:t>
            </a:r>
            <a:endParaRPr lang="pt-BR" sz="4400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CED50F6-693A-9241-5FCF-1D09876F8A67}"/>
              </a:ext>
            </a:extLst>
          </p:cNvPr>
          <p:cNvSpPr txBox="1"/>
          <p:nvPr/>
        </p:nvSpPr>
        <p:spPr>
          <a:xfrm>
            <a:off x="909982" y="332220"/>
            <a:ext cx="10199757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0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teologia como defesa da fé e como ponte até os não crentes</a:t>
            </a:r>
          </a:p>
        </p:txBody>
      </p:sp>
    </p:spTree>
    <p:extLst>
      <p:ext uri="{BB962C8B-B14F-4D97-AF65-F5344CB8AC3E}">
        <p14:creationId xmlns:p14="http://schemas.microsoft.com/office/powerpoint/2010/main" val="41414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CC0774-0854-76D8-6DEF-347C0D5E5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EF79162-5D91-6645-E4AD-BD46FDD24EFC}"/>
              </a:ext>
            </a:extLst>
          </p:cNvPr>
          <p:cNvSpPr txBox="1"/>
          <p:nvPr/>
        </p:nvSpPr>
        <p:spPr>
          <a:xfrm>
            <a:off x="909982" y="2844225"/>
            <a:ext cx="10199757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chemeClr val="accent4"/>
                </a:solidFill>
              </a:rPr>
              <a:t>Teologia como filtro.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chemeClr val="accent4"/>
                </a:solidFill>
              </a:rPr>
              <a:t>Teologia como fruto da graça da Deus.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chemeClr val="accent4"/>
                </a:solidFill>
              </a:rPr>
              <a:t>Doutrinar ou Discipular?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EC9B92B-1152-D43B-3537-BDDB99122273}"/>
              </a:ext>
            </a:extLst>
          </p:cNvPr>
          <p:cNvSpPr txBox="1"/>
          <p:nvPr/>
        </p:nvSpPr>
        <p:spPr>
          <a:xfrm>
            <a:off x="909982" y="332219"/>
            <a:ext cx="10199757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0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teologia como crítica da vida e da proclamação da igreja</a:t>
            </a:r>
          </a:p>
        </p:txBody>
      </p:sp>
    </p:spTree>
    <p:extLst>
      <p:ext uri="{BB962C8B-B14F-4D97-AF65-F5344CB8AC3E}">
        <p14:creationId xmlns:p14="http://schemas.microsoft.com/office/powerpoint/2010/main" val="73551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54BED0-3A1E-0567-6455-8511F795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E614E6B-9361-D4E0-FD13-087F4A59CC60}"/>
              </a:ext>
            </a:extLst>
          </p:cNvPr>
          <p:cNvSpPr txBox="1"/>
          <p:nvPr/>
        </p:nvSpPr>
        <p:spPr>
          <a:xfrm>
            <a:off x="909982" y="3111140"/>
            <a:ext cx="10199757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Missão temporal e atemporal.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Amplitude da missão e discipulado.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FC23DCC-B068-1ADE-FA1A-57AFF92AF55D}"/>
              </a:ext>
            </a:extLst>
          </p:cNvPr>
          <p:cNvSpPr txBox="1"/>
          <p:nvPr/>
        </p:nvSpPr>
        <p:spPr>
          <a:xfrm>
            <a:off x="909982" y="639996"/>
            <a:ext cx="1019975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0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Discipulado e a Missão da Igreja</a:t>
            </a:r>
          </a:p>
        </p:txBody>
      </p:sp>
    </p:spTree>
    <p:extLst>
      <p:ext uri="{BB962C8B-B14F-4D97-AF65-F5344CB8AC3E}">
        <p14:creationId xmlns:p14="http://schemas.microsoft.com/office/powerpoint/2010/main" val="55383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E68386-8E70-C90A-75BA-230636AF8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94C3842-7DFC-7522-16CF-115D7EE83B24}"/>
              </a:ext>
            </a:extLst>
          </p:cNvPr>
          <p:cNvSpPr txBox="1"/>
          <p:nvPr/>
        </p:nvSpPr>
        <p:spPr>
          <a:xfrm>
            <a:off x="909982" y="1657048"/>
            <a:ext cx="47619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Características de Discípulo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041A7C1-541C-8BBD-9C59-AB6D6B6C4B99}"/>
              </a:ext>
            </a:extLst>
          </p:cNvPr>
          <p:cNvSpPr txBox="1"/>
          <p:nvPr/>
        </p:nvSpPr>
        <p:spPr>
          <a:xfrm>
            <a:off x="909982" y="639995"/>
            <a:ext cx="1019975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0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é ser discípulo de Jesus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7BFB90D-067C-155E-7D5C-E93D9DA1CA28}"/>
              </a:ext>
            </a:extLst>
          </p:cNvPr>
          <p:cNvSpPr txBox="1"/>
          <p:nvPr/>
        </p:nvSpPr>
        <p:spPr>
          <a:xfrm>
            <a:off x="909981" y="2489435"/>
            <a:ext cx="10199757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Nega-se a si mesmo. Toma a sua cruz. Vai após Jesus. Aborrece a família. Renuncia a tudo que tem. Lança mão do arado. Está sempre avançando e pregando. Chama Jesus de Senhor. Observa as palavras de Jesus. Produz fruto. Conhece a verdade</a:t>
            </a:r>
            <a:r>
              <a:rPr lang="pt-BR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...</a:t>
            </a:r>
          </a:p>
        </p:txBody>
      </p:sp>
    </p:spTree>
    <p:extLst>
      <p:ext uri="{BB962C8B-B14F-4D97-AF65-F5344CB8AC3E}">
        <p14:creationId xmlns:p14="http://schemas.microsoft.com/office/powerpoint/2010/main" val="2621732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23B60E-14AA-BA20-82A4-E7A16B570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D164198-A43C-A1E3-7C6C-931A09A5B342}"/>
              </a:ext>
            </a:extLst>
          </p:cNvPr>
          <p:cNvSpPr txBox="1"/>
          <p:nvPr/>
        </p:nvSpPr>
        <p:spPr>
          <a:xfrm>
            <a:off x="5031408" y="2151726"/>
            <a:ext cx="6838123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“O discipulado é gratuito, mas lhe custa a vida”</a:t>
            </a:r>
          </a:p>
          <a:p>
            <a:pPr algn="ctr"/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Dietrich </a:t>
            </a:r>
            <a:r>
              <a:rPr lang="pt-BR" sz="2800" dirty="0" err="1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Bonhoeffer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BEE1EBE-17E3-194B-4C69-F4228F246CC1}"/>
              </a:ext>
            </a:extLst>
          </p:cNvPr>
          <p:cNvSpPr txBox="1"/>
          <p:nvPr/>
        </p:nvSpPr>
        <p:spPr>
          <a:xfrm>
            <a:off x="914399" y="2705724"/>
            <a:ext cx="339697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TÓPICO OU DESTAQUE</a:t>
            </a:r>
          </a:p>
        </p:txBody>
      </p:sp>
      <p:pic>
        <p:nvPicPr>
          <p:cNvPr id="5" name="Imagem 4" descr="Vol. 3 Ext. 2 - CVIII aniversario del natalicio de Dietrich Bonhoeffer ...">
            <a:extLst>
              <a:ext uri="{FF2B5EF4-FFF2-40B4-BE49-F238E27FC236}">
                <a16:creationId xmlns:a16="http://schemas.microsoft.com/office/drawing/2014/main" id="{BFCBE51A-7308-E158-8D17-75C6ED992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2294" y="1147438"/>
            <a:ext cx="3659080" cy="483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0933F8-7B06-13E3-D752-9C9CCE742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4B24DE4-83BD-FA12-DBF6-88DAC0041CC4}"/>
              </a:ext>
            </a:extLst>
          </p:cNvPr>
          <p:cNvSpPr txBox="1"/>
          <p:nvPr/>
        </p:nvSpPr>
        <p:spPr>
          <a:xfrm>
            <a:off x="1550504" y="5194852"/>
            <a:ext cx="907773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Junior Helfstein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DF31CC-D017-7D4C-7CD0-A1F9FC4D7136}"/>
              </a:ext>
            </a:extLst>
          </p:cNvPr>
          <p:cNvSpPr txBox="1"/>
          <p:nvPr/>
        </p:nvSpPr>
        <p:spPr>
          <a:xfrm>
            <a:off x="1550504" y="5931978"/>
            <a:ext cx="907773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Instagran</a:t>
            </a: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@</a:t>
            </a:r>
            <a:r>
              <a:rPr lang="pt-BR" sz="2800" dirty="0" err="1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Junior_helfstein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8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428</Words>
  <Application>Microsoft Macintosh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Adelle Sans Devanagari</vt:lpstr>
      <vt:lpstr>Arial</vt:lpstr>
      <vt:lpstr>Calibri</vt:lpstr>
      <vt:lpstr>Calibri Light</vt:lpstr>
      <vt:lpstr>Segoe UI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Anderson Guarnieri Guarnieri</dc:creator>
  <cp:lastModifiedBy>Roberto Helfstein Junior</cp:lastModifiedBy>
  <cp:revision>7</cp:revision>
  <dcterms:created xsi:type="dcterms:W3CDTF">2026-01-19T14:38:39Z</dcterms:created>
  <dcterms:modified xsi:type="dcterms:W3CDTF">2026-05-02T04:34:11Z</dcterms:modified>
</cp:coreProperties>
</file>