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eague Spartan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61C2E-8127-488E-92BF-ED83B519C734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47F27-DF84-40DB-BFEA-BB067D8368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831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7F27-DF84-40DB-BFEA-BB067D836836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4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995"/>
            <a:ext cx="18280898" cy="10283005"/>
          </a:xfrm>
          <a:custGeom>
            <a:avLst/>
            <a:gdLst/>
            <a:ahLst/>
            <a:cxnLst/>
            <a:rect l="l" t="t" r="r" b="b"/>
            <a:pathLst>
              <a:path w="18280898" h="10283005">
                <a:moveTo>
                  <a:pt x="0" y="0"/>
                </a:moveTo>
                <a:lnTo>
                  <a:pt x="18280898" y="0"/>
                </a:lnTo>
                <a:lnTo>
                  <a:pt x="18280898" y="10283005"/>
                </a:lnTo>
                <a:lnTo>
                  <a:pt x="0" y="10283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79247" y="1285875"/>
            <a:ext cx="2551553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lang="en-US" sz="13099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4732" y="1839909"/>
            <a:ext cx="2884938" cy="2881332"/>
          </a:xfrm>
          <a:custGeom>
            <a:avLst/>
            <a:gdLst/>
            <a:ahLst/>
            <a:cxnLst/>
            <a:rect l="l" t="t" r="r" b="b"/>
            <a:pathLst>
              <a:path w="2884938" h="2881332">
                <a:moveTo>
                  <a:pt x="0" y="0"/>
                </a:moveTo>
                <a:lnTo>
                  <a:pt x="2884938" y="0"/>
                </a:lnTo>
                <a:lnTo>
                  <a:pt x="2884938" y="2881332"/>
                </a:lnTo>
                <a:lnTo>
                  <a:pt x="0" y="28813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92018" y="7048500"/>
            <a:ext cx="9103964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41"/>
              </a:lnSpc>
            </a:pPr>
            <a:r>
              <a:rPr lang="pt-BR" sz="5809" spc="-284" dirty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EVANGELHO E A MISSÃO URBANA</a:t>
            </a:r>
            <a:endParaRPr lang="en-US" sz="5809" spc="-284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38120" y="4598410"/>
            <a:ext cx="12211760" cy="2634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36"/>
              </a:lnSpc>
              <a:spcBef>
                <a:spcPct val="0"/>
              </a:spcBef>
            </a:pPr>
            <a:r>
              <a:rPr lang="en-US" sz="15240" b="1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SAMARIA</a:t>
            </a:r>
            <a:endParaRPr lang="en-US" sz="15240" b="1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47949" y="4762500"/>
            <a:ext cx="11992102" cy="1493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pt-BR" sz="5000" spc="-245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FILIPE FOI A UMA CIDADE DE SAMARIA E ALI ANUNCIAVA O CRISTO. (</a:t>
            </a:r>
            <a:r>
              <a:rPr lang="pt-BR" sz="5000" spc="-245" dirty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At 8:5)</a:t>
            </a:r>
            <a:endParaRPr lang="en-US" sz="5000" spc="-245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02125" y="3695612"/>
            <a:ext cx="7283750" cy="1066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1"/>
              </a:lnSpc>
            </a:pPr>
            <a:r>
              <a:rPr lang="en-US" sz="8062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33687" y="3126227"/>
            <a:ext cx="6704220" cy="96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6999" spc="-342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33687" y="4317841"/>
            <a:ext cx="13820627" cy="4866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00"/>
              </a:lnSpc>
            </a:pPr>
            <a:r>
              <a:rPr lang="pt-BR" sz="5000" spc="-245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MISSÃO URBANA É A PARTICIPAÇÃO CONSCIENTE E CONTEXTUALIZADA DA IGREJA NA MISSÃO DE DEUS NAS CIDADES, ENVOLVENDO PROCLAMAÇÃO FIEL DO EVANGELHO, BUSCANDO TRANSFORMAÇÃO ESPIRITUAL, SOCIAL E CULTURAL DO AMBIENTE URBANO.</a:t>
            </a:r>
            <a:endParaRPr lang="en-US" sz="5000" spc="-245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86400" y="3058668"/>
            <a:ext cx="7315200" cy="2084832"/>
          </a:xfrm>
          <a:custGeom>
            <a:avLst/>
            <a:gdLst/>
            <a:ahLst/>
            <a:cxnLst/>
            <a:rect l="l" t="t" r="r" b="b"/>
            <a:pathLst>
              <a:path w="7315200" h="2084832">
                <a:moveTo>
                  <a:pt x="0" y="0"/>
                </a:moveTo>
                <a:lnTo>
                  <a:pt x="7315200" y="0"/>
                </a:lnTo>
                <a:lnTo>
                  <a:pt x="7315200" y="2084832"/>
                </a:lnTo>
                <a:lnTo>
                  <a:pt x="0" y="2084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094563" y="5440404"/>
            <a:ext cx="14098874" cy="2054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– CONHECENDO A SITUAÇÃO DA CIDADE EM ATOS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7862" y="3543300"/>
            <a:ext cx="15132276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REGIÃO POSSUÍA ALGUMAS CIDADES. A CAPITAL QUE NO SÉCULO I, PASSOU A SE CHAMAR SEBASTE. A CIDADE FOI UM IMPORTANTE CENTRO URBANO, COM BELA ARQUITETURA, FÓRUM E UM TEATRO. </a:t>
            </a:r>
            <a:r>
              <a:rPr lang="pt-BR" sz="3999" dirty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OUTRA CIDADE DE DESTAQUE ERA </a:t>
            </a: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SIQUÉM. A EVANGELIZAÇÃO DE SAMARIA REPRESENTA UMA QUEBRA RADICAL DE BARREIRAS HISTÓRICAS, POIS A HOSTILIDADE ENTRE JUDEUS E SAMARITANOS TINHA RAÍZES ÉTNICAS, RELIGIOSAS E POLÍTICAS PROFUNDAS. </a:t>
            </a:r>
            <a:endParaRPr lang="en-US" sz="3999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038120" y="1836302"/>
            <a:ext cx="12211760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SAMARIA</a:t>
            </a:r>
            <a:endParaRPr lang="en-US" sz="9999" b="1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52813" y="3771900"/>
            <a:ext cx="13782374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01. </a:t>
            </a: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 ATOS 8, LUCAS DESLOCA INTENCIONALMENTE O FOCO DE JERUSALÉM PARA SAMARIA. O QUE ISSO REVELA SOBRE A MISSÃO DE DEUS E SOBRE COMO O EVANGELHO CONFRONTA PRECONCEITOS ÉTNICOS, RELIGIOSOS E CULTURAIS?</a:t>
            </a:r>
            <a:endParaRPr lang="en-US" sz="3999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057132"/>
            <a:ext cx="5259679" cy="4201168"/>
          </a:xfrm>
          <a:custGeom>
            <a:avLst/>
            <a:gdLst/>
            <a:ahLst/>
            <a:cxnLst/>
            <a:rect l="l" t="t" r="r" b="b"/>
            <a:pathLst>
              <a:path w="5259679" h="4201168">
                <a:moveTo>
                  <a:pt x="0" y="0"/>
                </a:moveTo>
                <a:lnTo>
                  <a:pt x="5259679" y="0"/>
                </a:lnTo>
                <a:lnTo>
                  <a:pt x="5259679" y="4201168"/>
                </a:lnTo>
                <a:lnTo>
                  <a:pt x="0" y="4201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094563" y="4416341"/>
            <a:ext cx="14098874" cy="2054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II – ANALISANDO A MISSÃO NA CIDADE EM ATOS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06265" y="4234815"/>
            <a:ext cx="8592235" cy="181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39"/>
              </a:lnSpc>
            </a:pPr>
            <a:r>
              <a:rPr lang="en-US" sz="6000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1. </a:t>
            </a:r>
            <a:r>
              <a:rPr lang="en-US" sz="6000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EVANGELISTA NA CIDADE</a:t>
            </a:r>
            <a:endParaRPr lang="en-US" sz="6000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848601" y="4234815"/>
            <a:ext cx="8908086" cy="1821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139"/>
              </a:lnSpc>
            </a:pPr>
            <a:r>
              <a:rPr lang="en-US" sz="6000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2. </a:t>
            </a:r>
            <a:r>
              <a:rPr lang="en-US" sz="6000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EVANGELHO NA CIDADE</a:t>
            </a:r>
            <a:endParaRPr lang="en-US" sz="6000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1068" y="1638300"/>
            <a:ext cx="15705864" cy="772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02. O QUE A ATITUDE DE FILIPE EM SAMARIA NOS ENSINA SOBRE O COMPROMISSO DO EVANGELISTA COM O EVANGELHO, ESPECIALMENTE EM CONTEXTOS MARCADOS PELO CULTO À PERSONALIDADE? PARA RESPONDER, LEIA AT 8:9-12 E O ITEM 1. </a:t>
            </a:r>
          </a:p>
          <a:p>
            <a:pPr algn="just">
              <a:lnSpc>
                <a:spcPts val="4950"/>
              </a:lnSpc>
            </a:pPr>
            <a:endParaRPr lang="pt-BR" sz="5000" dirty="0" smtClean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03. O QUE FELIPE PREGOU EM SAMARIA? NA MISSÃO URBANA, QUE CUIDADOS DEVEMOS TER PARA NÃO DILUIRMOS O EVANGELHO? BASEIE-SE NOS DOIS PRIMEIROS PARÁGRAFOS DO ITEM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2334" y="3467100"/>
            <a:ext cx="14863332" cy="4520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04. O QUE A TRANSFORMAÇÃO DE SAMARIA, QUE PASSOU DE UM CENTRO MARCADO PELA MAGIA PARA UMA CIDADE CHEIA DE ALEGRIA, CONVERSÕES E BATISMOS, REVELA SOBRE O PODER DO EVANGELHO? LEIA AT 8:7-8, 12-13; RM 1:16 E OS DOIS ÚLTIMOS PARÁGRAFOS DO ITEM 2.</a:t>
            </a:r>
            <a:endParaRPr lang="en-US" sz="5000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 amt="73000"/>
          </a:blip>
          <a:srcRect/>
          <a:stretch>
            <a:fillRect/>
          </a:stretch>
        </p:blipFill>
        <p:spPr>
          <a:xfrm>
            <a:off x="0" y="9525"/>
            <a:ext cx="18288000" cy="103209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651031" y="5276850"/>
            <a:ext cx="13004988" cy="1805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III – PRATICANDO A MISSÃO NA CIDADE HOJE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76102" y="2850078"/>
            <a:ext cx="12935796" cy="23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1. </a:t>
            </a:r>
            <a:r>
              <a:rPr lang="pt-BR" sz="6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PREGUE O MESMO EVANGELHO EM LUGARES DIFERENTES.</a:t>
            </a:r>
            <a:endParaRPr lang="en-US" sz="6000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76102" y="5430238"/>
            <a:ext cx="12935796" cy="301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19"/>
              </a:lnSpc>
            </a:pP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DEVER HAVER DISPOSIÇÃO E FIDELIDADE DO CRISTÃO EM ANUNCIAR O EVANGELHO EM CENTROS URBANOS, EM VILAS RURAIS OU LUGARES DESÉRTICOS, PODE GERAR IMPACTO GLOBAL.</a:t>
            </a:r>
            <a:endParaRPr lang="en-US" sz="3999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76102" y="2850078"/>
            <a:ext cx="12935796" cy="23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6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2. </a:t>
            </a:r>
            <a:r>
              <a:rPr lang="pt-BR" sz="6000" dirty="0" smtClean="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PREGUE O MESMO EVANGELHO PARA PESSOAS DIFERENTES.</a:t>
            </a:r>
            <a:endParaRPr lang="en-US" sz="6000" dirty="0">
              <a:solidFill>
                <a:srgbClr val="437EB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76102" y="5430238"/>
            <a:ext cx="12935796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DEVEMOS ESTAR DISPOSTOS A COMPARTILHAR O EVANGELHO COM QUALQUER PESSOA, SEJA ELA SIMPLES OU INFLUENTE, COM OUTRAS PRÁTICAS RELIGIOSAS OU COM UMA CULTURA PRÓXIMA OU DISTANTE DA NOSSA. </a:t>
            </a:r>
            <a:endParaRPr lang="en-US" sz="3999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27298" cy="10309105"/>
          </a:xfrm>
          <a:custGeom>
            <a:avLst/>
            <a:gdLst/>
            <a:ahLst/>
            <a:cxnLst/>
            <a:rect l="l" t="t" r="r" b="b"/>
            <a:pathLst>
              <a:path w="18327298" h="10309105">
                <a:moveTo>
                  <a:pt x="0" y="0"/>
                </a:moveTo>
                <a:lnTo>
                  <a:pt x="18327298" y="0"/>
                </a:lnTo>
                <a:lnTo>
                  <a:pt x="18327298" y="10309105"/>
                </a:lnTo>
                <a:lnTo>
                  <a:pt x="0" y="103091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 amt="72000"/>
          </a:blip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47635" y="6695943"/>
            <a:ext cx="8764041" cy="2562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00400" y="1078708"/>
            <a:ext cx="10286999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41"/>
              </a:lnSpc>
            </a:pPr>
            <a:r>
              <a:rPr lang="pt-BR" sz="4501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VOCÊ TEM ANUNCIADO O EVANGELHO DE JESUS, SEM ADAPTÁ-LO POR MEDO OU CONVENIÊNCIA? </a:t>
            </a:r>
            <a:endParaRPr lang="en-US" sz="4501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95400" y="1055980"/>
            <a:ext cx="1666305" cy="1678512"/>
          </a:xfrm>
          <a:custGeom>
            <a:avLst/>
            <a:gdLst/>
            <a:ahLst/>
            <a:cxnLst/>
            <a:rect l="l" t="t" r="r" b="b"/>
            <a:pathLst>
              <a:path w="1666305" h="1678512">
                <a:moveTo>
                  <a:pt x="0" y="0"/>
                </a:moveTo>
                <a:lnTo>
                  <a:pt x="1666305" y="0"/>
                </a:lnTo>
                <a:lnTo>
                  <a:pt x="1666305" y="1678513"/>
                </a:lnTo>
                <a:lnTo>
                  <a:pt x="0" y="16785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656905" y="4177692"/>
            <a:ext cx="12118966" cy="2476666"/>
            <a:chOff x="0" y="0"/>
            <a:chExt cx="16158622" cy="3302220"/>
          </a:xfrm>
        </p:grpSpPr>
        <p:sp>
          <p:nvSpPr>
            <p:cNvPr id="6" name="TextBox 6"/>
            <p:cNvSpPr txBox="1"/>
            <p:nvPr/>
          </p:nvSpPr>
          <p:spPr>
            <a:xfrm>
              <a:off x="2451860" y="185983"/>
              <a:ext cx="13706762" cy="31162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4456"/>
                </a:lnSpc>
              </a:pPr>
              <a:r>
                <a:rPr lang="pt-BR" sz="4501" dirty="0" smtClean="0">
                  <a:solidFill>
                    <a:srgbClr val="252323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APRESENTE A DEUS, EM ORAÇÃO, AO MENOS DUAS PESSOAS QUE VOCÊ SABE QUE PRECISAM OUVIR O EVANGELHO.</a:t>
              </a:r>
              <a:endParaRPr lang="en-US" sz="4501" dirty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221740" cy="2238017"/>
            </a:xfrm>
            <a:custGeom>
              <a:avLst/>
              <a:gdLst/>
              <a:ahLst/>
              <a:cxnLst/>
              <a:rect l="l" t="t" r="r" b="b"/>
              <a:pathLst>
                <a:path w="2221740" h="2238017">
                  <a:moveTo>
                    <a:pt x="0" y="0"/>
                  </a:moveTo>
                  <a:lnTo>
                    <a:pt x="2221740" y="0"/>
                  </a:lnTo>
                  <a:lnTo>
                    <a:pt x="2221740" y="2238017"/>
                  </a:lnTo>
                  <a:lnTo>
                    <a:pt x="0" y="2238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5"/>
          <p:cNvGrpSpPr/>
          <p:nvPr/>
        </p:nvGrpSpPr>
        <p:grpSpPr>
          <a:xfrm>
            <a:off x="5638800" y="7353300"/>
            <a:ext cx="10916790" cy="1795537"/>
            <a:chOff x="0" y="0"/>
            <a:chExt cx="14555721" cy="2394049"/>
          </a:xfrm>
        </p:grpSpPr>
        <p:sp>
          <p:nvSpPr>
            <p:cNvPr id="9" name="TextBox 6"/>
            <p:cNvSpPr txBox="1"/>
            <p:nvPr/>
          </p:nvSpPr>
          <p:spPr>
            <a:xfrm>
              <a:off x="2445247" y="85725"/>
              <a:ext cx="12110474" cy="23083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4456"/>
                </a:lnSpc>
              </a:pPr>
              <a:r>
                <a:rPr lang="pt-BR" sz="4501" dirty="0" smtClean="0">
                  <a:solidFill>
                    <a:srgbClr val="252323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COLOQUE-SE À DISPOSIÇÃO DO ESPÍRITO SANTO PARA ANUNCIAR O EVANGELHO.</a:t>
              </a:r>
              <a:endParaRPr lang="en-US" sz="4501" dirty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10" name="Freeform 7"/>
            <p:cNvSpPr/>
            <p:nvPr/>
          </p:nvSpPr>
          <p:spPr>
            <a:xfrm>
              <a:off x="0" y="0"/>
              <a:ext cx="2221740" cy="2238017"/>
            </a:xfrm>
            <a:custGeom>
              <a:avLst/>
              <a:gdLst/>
              <a:ahLst/>
              <a:cxnLst/>
              <a:rect l="l" t="t" r="r" b="b"/>
              <a:pathLst>
                <a:path w="2221740" h="2238017">
                  <a:moveTo>
                    <a:pt x="0" y="0"/>
                  </a:moveTo>
                  <a:lnTo>
                    <a:pt x="2221740" y="0"/>
                  </a:lnTo>
                  <a:lnTo>
                    <a:pt x="2221740" y="2238017"/>
                  </a:lnTo>
                  <a:lnTo>
                    <a:pt x="0" y="2238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99410" y="-1396450"/>
            <a:ext cx="26387410" cy="11683450"/>
          </a:xfrm>
          <a:custGeom>
            <a:avLst/>
            <a:gdLst/>
            <a:ahLst/>
            <a:cxnLst/>
            <a:rect l="l" t="t" r="r" b="b"/>
            <a:pathLst>
              <a:path w="26387410" h="11683450">
                <a:moveTo>
                  <a:pt x="0" y="0"/>
                </a:moveTo>
                <a:lnTo>
                  <a:pt x="26387410" y="0"/>
                </a:lnTo>
                <a:lnTo>
                  <a:pt x="26387410" y="11683450"/>
                </a:lnTo>
                <a:lnTo>
                  <a:pt x="0" y="11683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388" r="-3940" b="-13660"/>
            </a:stretch>
          </a:blipFill>
        </p:spPr>
      </p:sp>
      <p:sp>
        <p:nvSpPr>
          <p:cNvPr id="3" name="Freeform 3"/>
          <p:cNvSpPr/>
          <p:nvPr/>
        </p:nvSpPr>
        <p:spPr>
          <a:xfrm rot="-752489">
            <a:off x="1310441" y="1880148"/>
            <a:ext cx="4757468" cy="6944469"/>
          </a:xfrm>
          <a:custGeom>
            <a:avLst/>
            <a:gdLst/>
            <a:ahLst/>
            <a:cxnLst/>
            <a:rect l="l" t="t" r="r" b="b"/>
            <a:pathLst>
              <a:path w="4757468" h="6944469">
                <a:moveTo>
                  <a:pt x="0" y="0"/>
                </a:moveTo>
                <a:lnTo>
                  <a:pt x="4757468" y="0"/>
                </a:lnTo>
                <a:lnTo>
                  <a:pt x="4757468" y="6944469"/>
                </a:lnTo>
                <a:lnTo>
                  <a:pt x="0" y="6944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2524" t="-33956" r="-73674" b="-3470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625489" y="7161495"/>
            <a:ext cx="10242787" cy="1061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PRÓXIMO ESTUDO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08176" y="8119679"/>
            <a:ext cx="996010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LIDA E JOPE: </a:t>
            </a:r>
            <a:r>
              <a:rPr lang="pt-BR" sz="3999" dirty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OS </a:t>
            </a:r>
            <a:r>
              <a:rPr lang="pt-BR" sz="3999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SINAIS </a:t>
            </a:r>
            <a:r>
              <a:rPr lang="pt-BR" sz="3999" dirty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 A MISSÃO URBANA</a:t>
            </a:r>
            <a:endParaRPr lang="en-US" sz="3999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01172" y="5257800"/>
            <a:ext cx="15648027" cy="718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511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@escolabiblicapromessista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7517" y="5958556"/>
            <a:ext cx="16712965" cy="718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511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www.editorapromessa.com.br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56161" y="6791315"/>
            <a:ext cx="11293312" cy="740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511" dirty="0" smtClean="0">
                <a:solidFill>
                  <a:srgbClr val="25232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www.promesisstas.org/lb356</a:t>
            </a:r>
            <a:endParaRPr lang="en-US" sz="5511" dirty="0">
              <a:solidFill>
                <a:srgbClr val="252323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870535" y="3926386"/>
            <a:ext cx="12546929" cy="1061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>
                <a:solidFill>
                  <a:srgbClr val="437EB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480</Words>
  <Application>Microsoft Office PowerPoint</Application>
  <PresentationFormat>Personalizar</PresentationFormat>
  <Paragraphs>34</Paragraphs>
  <Slides>19</Slides>
  <Notes>1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Calibri</vt:lpstr>
      <vt:lpstr>Arial</vt:lpstr>
      <vt:lpstr>League Spartan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10</cp:revision>
  <dcterms:created xsi:type="dcterms:W3CDTF">2006-08-16T00:00:00Z</dcterms:created>
  <dcterms:modified xsi:type="dcterms:W3CDTF">2026-07-08T14:41:55Z</dcterms:modified>
  <dc:identifier>DAGrBOk_fhk</dc:identifier>
</cp:coreProperties>
</file>